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0"/>
  </p:notesMasterIdLst>
  <p:sldIdLst>
    <p:sldId id="256" r:id="rId2"/>
    <p:sldId id="257" r:id="rId3"/>
    <p:sldId id="259" r:id="rId4"/>
    <p:sldId id="260" r:id="rId5"/>
    <p:sldId id="261" r:id="rId6"/>
    <p:sldId id="262" r:id="rId7"/>
    <p:sldId id="263" r:id="rId8"/>
    <p:sldId id="265" r:id="rId9"/>
    <p:sldId id="266" r:id="rId10"/>
    <p:sldId id="267" r:id="rId11"/>
    <p:sldId id="268" r:id="rId12"/>
    <p:sldId id="285"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6" r:id="rId28"/>
    <p:sldId id="284" r:id="rId2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57"/>
    <p:restoredTop sz="88748"/>
  </p:normalViewPr>
  <p:slideViewPr>
    <p:cSldViewPr snapToGrid="0">
      <p:cViewPr>
        <p:scale>
          <a:sx n="150" d="100"/>
          <a:sy n="150" d="100"/>
        </p:scale>
        <p:origin x="200" y="3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a536046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a536046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0a53604613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0a53604613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have a lot to cover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a53604613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a53604613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have a lot to cover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a53604613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a53604613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have a lot to cover</a:t>
            </a:r>
            <a:endParaRPr/>
          </a:p>
        </p:txBody>
      </p:sp>
    </p:spTree>
    <p:extLst>
      <p:ext uri="{BB962C8B-B14F-4D97-AF65-F5344CB8AC3E}">
        <p14:creationId xmlns:p14="http://schemas.microsoft.com/office/powerpoint/2010/main" val="2466408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0a53604613_0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0a53604613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0a53604613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0a53604613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a53604613_0_4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0a53604613_0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0a53604613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0a53604613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0a53604613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0a53604613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0a53604613_0_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0a53604613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0a53604613_0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10a53604613_0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0a53604613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0a53604613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0a53604613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0a53604613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0a53604613_0_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0a53604613_0_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0a53604613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0a53604613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If you’re having a problem, someone has probably also had that problem. Data science is as much about learning how to write the right question in Google rather than remember the right syntax. I haven’t taken a Computer Science course in my life. There are some very good programmers in this class, ask them for help.</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0a53604613_0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0a53604613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 am your tour guide to the world of Geospatial Data Science. I can point out things like this is the best way to reproject data using Python. I can answer your questions. But I can’t make you a great programmer. You have to be responsible for you learning.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0a53604613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0a53604613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None of this “Hello world” intro to programming stuff. After this week, we will be doing useful things with our code.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0a53604613_0_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0a53604613_0_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0a53604613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10a53604613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0a53604613_0_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0a53604613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0a53604613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0a53604613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0a53604613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0a53604613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0a53604613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0a53604613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Geometries, projections, grid cell size, network data has nodes and paths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0a53604613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0a53604613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We need flexible tools to process, analyze, and visualize data. This may seem like a superficial point, but it is crucial for effective sharing of code. Even if you are the only one reading your code, python is easy on the eyes. Provides the tools to do almost anything you can imagine. </a:t>
            </a:r>
            <a:r>
              <a:rPr lang="en-GB" dirty="0">
                <a:solidFill>
                  <a:schemeClr val="dk1"/>
                </a:solidFill>
              </a:rPr>
              <a:t>If we want to have transparent, reproducible, scientific results, we should be using open source tools. Unlike MATLAB or ArcGIS. </a:t>
            </a:r>
            <a:r>
              <a:rPr lang="en-GB" dirty="0"/>
              <a:t>The world is changing: data is exploding, computers architecture is evolving, and new forms of analysis and visualization are being invented. Python is evolving too, and it evolves based on what the community needs.</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0a53604613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0a53604613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Some of whose work is supported by universities, non-profits, and for-profit corporations.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0a53604613_0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0a53604613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have a lot to cover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0a53604613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0a53604613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have a lot to cover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mailto:jryan4@uoregon.edu"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3.jpeg"/><Relationship Id="rId4" Type="http://schemas.openxmlformats.org/officeDocument/2006/relationships/image" Target="../media/image12.jpe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owel-lab.github.io/gds-applications-site/intro.html"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936750" y="158075"/>
            <a:ext cx="7270500" cy="1107965"/>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Bef>
                <a:spcPts val="0"/>
              </a:spcBef>
              <a:spcAft>
                <a:spcPts val="0"/>
              </a:spcAft>
              <a:buNone/>
            </a:pPr>
            <a:r>
              <a:rPr lang="en-GB" sz="2400" dirty="0">
                <a:latin typeface="Avenir"/>
                <a:ea typeface="Avenir"/>
                <a:cs typeface="Avenir"/>
                <a:sym typeface="Avenir"/>
              </a:rPr>
              <a:t>GEOG 4/590: Geospatial Data Science</a:t>
            </a:r>
            <a:endParaRPr sz="2400" dirty="0">
              <a:latin typeface="Avenir"/>
              <a:ea typeface="Avenir"/>
              <a:cs typeface="Avenir"/>
              <a:sym typeface="Avenir"/>
            </a:endParaRPr>
          </a:p>
          <a:p>
            <a:pPr marL="0" lvl="0" indent="0" algn="ctr" rtl="0">
              <a:lnSpc>
                <a:spcPct val="125454"/>
              </a:lnSpc>
              <a:spcBef>
                <a:spcPts val="0"/>
              </a:spcBef>
              <a:spcAft>
                <a:spcPts val="0"/>
              </a:spcAft>
              <a:buNone/>
            </a:pPr>
            <a:r>
              <a:rPr lang="en-GB" sz="2400" dirty="0">
                <a:latin typeface="Avenir"/>
                <a:ea typeface="Avenir"/>
                <a:cs typeface="Avenir"/>
                <a:sym typeface="Avenir"/>
              </a:rPr>
              <a:t>Lecture 1: Introduction</a:t>
            </a:r>
            <a:endParaRPr sz="2400" dirty="0">
              <a:latin typeface="Avenir"/>
              <a:ea typeface="Avenir"/>
              <a:cs typeface="Avenir"/>
              <a:sym typeface="Avenir"/>
            </a:endParaRPr>
          </a:p>
        </p:txBody>
      </p:sp>
      <p:pic>
        <p:nvPicPr>
          <p:cNvPr id="3" name="Picture 2" descr="A picture containing text, writing implement, stationary, pencil&#10;&#10;Description automatically generated">
            <a:extLst>
              <a:ext uri="{FF2B5EF4-FFF2-40B4-BE49-F238E27FC236}">
                <a16:creationId xmlns:a16="http://schemas.microsoft.com/office/drawing/2014/main" id="{EEABC8AB-4F32-CC41-D3EF-53C92501A883}"/>
              </a:ext>
            </a:extLst>
          </p:cNvPr>
          <p:cNvPicPr>
            <a:picLocks noChangeAspect="1"/>
          </p:cNvPicPr>
          <p:nvPr/>
        </p:nvPicPr>
        <p:blipFill>
          <a:blip r:embed="rId3"/>
          <a:stretch>
            <a:fillRect/>
          </a:stretch>
        </p:blipFill>
        <p:spPr>
          <a:xfrm>
            <a:off x="2459566" y="1401232"/>
            <a:ext cx="4224867" cy="306302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9D28ADF0-C33A-1465-148B-B5B2875F4AC1}"/>
              </a:ext>
            </a:extLst>
          </p:cNvPr>
          <p:cNvPicPr>
            <a:picLocks noChangeAspect="1"/>
          </p:cNvPicPr>
          <p:nvPr/>
        </p:nvPicPr>
        <p:blipFill>
          <a:blip r:embed="rId3"/>
          <a:stretch>
            <a:fillRect/>
          </a:stretch>
        </p:blipFill>
        <p:spPr>
          <a:xfrm>
            <a:off x="83663" y="0"/>
            <a:ext cx="6534848" cy="5143500"/>
          </a:xfrm>
          <a:prstGeom prst="rect">
            <a:avLst/>
          </a:prstGeom>
        </p:spPr>
      </p:pic>
      <p:sp>
        <p:nvSpPr>
          <p:cNvPr id="7" name="TextBox 6">
            <a:extLst>
              <a:ext uri="{FF2B5EF4-FFF2-40B4-BE49-F238E27FC236}">
                <a16:creationId xmlns:a16="http://schemas.microsoft.com/office/drawing/2014/main" id="{62AA8945-1990-1D43-AE96-D932E20CF536}"/>
              </a:ext>
            </a:extLst>
          </p:cNvPr>
          <p:cNvSpPr txBox="1"/>
          <p:nvPr/>
        </p:nvSpPr>
        <p:spPr>
          <a:xfrm>
            <a:off x="6433463" y="1351290"/>
            <a:ext cx="2036777" cy="523220"/>
          </a:xfrm>
          <a:prstGeom prst="rect">
            <a:avLst/>
          </a:prstGeom>
          <a:noFill/>
        </p:spPr>
        <p:txBody>
          <a:bodyPr wrap="square" rtlCol="0">
            <a:spAutoFit/>
          </a:bodyPr>
          <a:lstStyle/>
          <a:p>
            <a:r>
              <a:rPr lang="en-US" dirty="0">
                <a:latin typeface="Avenir Book" panose="02000503020000020003" pitchFamily="2" charset="0"/>
              </a:rPr>
              <a:t>Working with geospatial data</a:t>
            </a:r>
          </a:p>
        </p:txBody>
      </p:sp>
      <p:sp>
        <p:nvSpPr>
          <p:cNvPr id="6" name="Right Brace 5">
            <a:extLst>
              <a:ext uri="{FF2B5EF4-FFF2-40B4-BE49-F238E27FC236}">
                <a16:creationId xmlns:a16="http://schemas.microsoft.com/office/drawing/2014/main" id="{F61BEC94-F4CB-8542-BB87-96E91634F683}"/>
              </a:ext>
            </a:extLst>
          </p:cNvPr>
          <p:cNvSpPr/>
          <p:nvPr/>
        </p:nvSpPr>
        <p:spPr>
          <a:xfrm>
            <a:off x="6159143" y="922867"/>
            <a:ext cx="274320" cy="1380066"/>
          </a:xfrm>
          <a:prstGeom prst="rightBrace">
            <a:avLst>
              <a:gd name="adj1" fmla="val 8333"/>
              <a:gd name="adj2" fmla="val 50623"/>
            </a:avLst>
          </a:prstGeom>
          <a:ln w="28575">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4" name="Picture 3" descr="Graphical user interface, application&#10;&#10;Description automatically generated">
            <a:extLst>
              <a:ext uri="{FF2B5EF4-FFF2-40B4-BE49-F238E27FC236}">
                <a16:creationId xmlns:a16="http://schemas.microsoft.com/office/drawing/2014/main" id="{FE7E5B48-BCCF-88FE-769F-99D10A634571}"/>
              </a:ext>
            </a:extLst>
          </p:cNvPr>
          <p:cNvPicPr>
            <a:picLocks noChangeAspect="1"/>
          </p:cNvPicPr>
          <p:nvPr/>
        </p:nvPicPr>
        <p:blipFill>
          <a:blip r:embed="rId3"/>
          <a:stretch>
            <a:fillRect/>
          </a:stretch>
        </p:blipFill>
        <p:spPr>
          <a:xfrm>
            <a:off x="83663" y="0"/>
            <a:ext cx="6534848" cy="5143500"/>
          </a:xfrm>
          <a:prstGeom prst="rect">
            <a:avLst/>
          </a:prstGeom>
        </p:spPr>
      </p:pic>
      <p:sp>
        <p:nvSpPr>
          <p:cNvPr id="9" name="TextBox 8">
            <a:extLst>
              <a:ext uri="{FF2B5EF4-FFF2-40B4-BE49-F238E27FC236}">
                <a16:creationId xmlns:a16="http://schemas.microsoft.com/office/drawing/2014/main" id="{002C5C28-EB78-30B8-FFF8-77451D85BBAD}"/>
              </a:ext>
            </a:extLst>
          </p:cNvPr>
          <p:cNvSpPr txBox="1"/>
          <p:nvPr/>
        </p:nvSpPr>
        <p:spPr>
          <a:xfrm>
            <a:off x="6433463" y="1351290"/>
            <a:ext cx="2036777" cy="523220"/>
          </a:xfrm>
          <a:prstGeom prst="rect">
            <a:avLst/>
          </a:prstGeom>
          <a:noFill/>
        </p:spPr>
        <p:txBody>
          <a:bodyPr wrap="square" rtlCol="0">
            <a:spAutoFit/>
          </a:bodyPr>
          <a:lstStyle/>
          <a:p>
            <a:r>
              <a:rPr lang="en-US" dirty="0">
                <a:latin typeface="Avenir Book" panose="02000503020000020003" pitchFamily="2" charset="0"/>
              </a:rPr>
              <a:t>Working with geospatial data</a:t>
            </a:r>
          </a:p>
        </p:txBody>
      </p:sp>
      <p:sp>
        <p:nvSpPr>
          <p:cNvPr id="10" name="Right Brace 9">
            <a:extLst>
              <a:ext uri="{FF2B5EF4-FFF2-40B4-BE49-F238E27FC236}">
                <a16:creationId xmlns:a16="http://schemas.microsoft.com/office/drawing/2014/main" id="{70A0247C-40B2-A261-025A-7D4A570F0D8F}"/>
              </a:ext>
            </a:extLst>
          </p:cNvPr>
          <p:cNvSpPr/>
          <p:nvPr/>
        </p:nvSpPr>
        <p:spPr>
          <a:xfrm>
            <a:off x="6159143" y="922867"/>
            <a:ext cx="274320" cy="1380066"/>
          </a:xfrm>
          <a:prstGeom prst="rightBrace">
            <a:avLst>
              <a:gd name="adj1" fmla="val 8333"/>
              <a:gd name="adj2" fmla="val 50623"/>
            </a:avLst>
          </a:prstGeom>
          <a:ln w="28575">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60D84DA1-785F-494F-85ED-E9FF241DE1B9}"/>
              </a:ext>
            </a:extLst>
          </p:cNvPr>
          <p:cNvSpPr txBox="1"/>
          <p:nvPr/>
        </p:nvSpPr>
        <p:spPr>
          <a:xfrm>
            <a:off x="6667802" y="2423579"/>
            <a:ext cx="2036777" cy="307777"/>
          </a:xfrm>
          <a:prstGeom prst="rect">
            <a:avLst/>
          </a:prstGeom>
          <a:noFill/>
        </p:spPr>
        <p:txBody>
          <a:bodyPr wrap="square" rtlCol="0">
            <a:spAutoFit/>
          </a:bodyPr>
          <a:lstStyle/>
          <a:p>
            <a:r>
              <a:rPr lang="en-US" dirty="0">
                <a:latin typeface="Avenir Book" panose="02000503020000020003" pitchFamily="2" charset="0"/>
              </a:rPr>
              <a:t>Machine learning</a:t>
            </a:r>
          </a:p>
        </p:txBody>
      </p:sp>
      <p:cxnSp>
        <p:nvCxnSpPr>
          <p:cNvPr id="8" name="Straight Arrow Connector 7">
            <a:extLst>
              <a:ext uri="{FF2B5EF4-FFF2-40B4-BE49-F238E27FC236}">
                <a16:creationId xmlns:a16="http://schemas.microsoft.com/office/drawing/2014/main" id="{C743B5F2-FF14-A948-B400-AA9051016F19}"/>
              </a:ext>
            </a:extLst>
          </p:cNvPr>
          <p:cNvCxnSpPr>
            <a:stCxn id="6" idx="1"/>
          </p:cNvCxnSpPr>
          <p:nvPr/>
        </p:nvCxnSpPr>
        <p:spPr>
          <a:xfrm flipH="1" flipV="1">
            <a:off x="6159143" y="2571713"/>
            <a:ext cx="508659" cy="575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6" name="Picture 15" descr="Graphical user interface, application&#10;&#10;Description automatically generated">
            <a:extLst>
              <a:ext uri="{FF2B5EF4-FFF2-40B4-BE49-F238E27FC236}">
                <a16:creationId xmlns:a16="http://schemas.microsoft.com/office/drawing/2014/main" id="{966FCC6F-58C8-2673-4347-0E18FBA2E110}"/>
              </a:ext>
            </a:extLst>
          </p:cNvPr>
          <p:cNvPicPr>
            <a:picLocks noChangeAspect="1"/>
          </p:cNvPicPr>
          <p:nvPr/>
        </p:nvPicPr>
        <p:blipFill>
          <a:blip r:embed="rId3"/>
          <a:stretch>
            <a:fillRect/>
          </a:stretch>
        </p:blipFill>
        <p:spPr>
          <a:xfrm>
            <a:off x="83663" y="0"/>
            <a:ext cx="6534848" cy="5143500"/>
          </a:xfrm>
          <a:prstGeom prst="rect">
            <a:avLst/>
          </a:prstGeom>
        </p:spPr>
      </p:pic>
      <p:sp>
        <p:nvSpPr>
          <p:cNvPr id="17" name="TextBox 16">
            <a:extLst>
              <a:ext uri="{FF2B5EF4-FFF2-40B4-BE49-F238E27FC236}">
                <a16:creationId xmlns:a16="http://schemas.microsoft.com/office/drawing/2014/main" id="{1D55F689-16BA-3791-63D5-C769F00E4619}"/>
              </a:ext>
            </a:extLst>
          </p:cNvPr>
          <p:cNvSpPr txBox="1"/>
          <p:nvPr/>
        </p:nvSpPr>
        <p:spPr>
          <a:xfrm>
            <a:off x="6433463" y="1351290"/>
            <a:ext cx="2036777" cy="523220"/>
          </a:xfrm>
          <a:prstGeom prst="rect">
            <a:avLst/>
          </a:prstGeom>
          <a:noFill/>
        </p:spPr>
        <p:txBody>
          <a:bodyPr wrap="square" rtlCol="0">
            <a:spAutoFit/>
          </a:bodyPr>
          <a:lstStyle/>
          <a:p>
            <a:r>
              <a:rPr lang="en-US" dirty="0">
                <a:latin typeface="Avenir Book" panose="02000503020000020003" pitchFamily="2" charset="0"/>
              </a:rPr>
              <a:t>Working with geospatial data</a:t>
            </a:r>
          </a:p>
        </p:txBody>
      </p:sp>
      <p:sp>
        <p:nvSpPr>
          <p:cNvPr id="18" name="Right Brace 17">
            <a:extLst>
              <a:ext uri="{FF2B5EF4-FFF2-40B4-BE49-F238E27FC236}">
                <a16:creationId xmlns:a16="http://schemas.microsoft.com/office/drawing/2014/main" id="{CF40C6D2-D12A-AC6B-1FD0-D480BC8B980F}"/>
              </a:ext>
            </a:extLst>
          </p:cNvPr>
          <p:cNvSpPr/>
          <p:nvPr/>
        </p:nvSpPr>
        <p:spPr>
          <a:xfrm>
            <a:off x="6159143" y="922867"/>
            <a:ext cx="274320" cy="1380066"/>
          </a:xfrm>
          <a:prstGeom prst="rightBrace">
            <a:avLst>
              <a:gd name="adj1" fmla="val 8333"/>
              <a:gd name="adj2" fmla="val 50623"/>
            </a:avLst>
          </a:prstGeom>
          <a:ln w="28575">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9" name="TextBox 18">
            <a:extLst>
              <a:ext uri="{FF2B5EF4-FFF2-40B4-BE49-F238E27FC236}">
                <a16:creationId xmlns:a16="http://schemas.microsoft.com/office/drawing/2014/main" id="{CD939F76-5F26-1716-DE59-BA04137335A2}"/>
              </a:ext>
            </a:extLst>
          </p:cNvPr>
          <p:cNvSpPr txBox="1"/>
          <p:nvPr/>
        </p:nvSpPr>
        <p:spPr>
          <a:xfrm>
            <a:off x="6667802" y="2423579"/>
            <a:ext cx="2036777" cy="307777"/>
          </a:xfrm>
          <a:prstGeom prst="rect">
            <a:avLst/>
          </a:prstGeom>
          <a:noFill/>
        </p:spPr>
        <p:txBody>
          <a:bodyPr wrap="square" rtlCol="0">
            <a:spAutoFit/>
          </a:bodyPr>
          <a:lstStyle/>
          <a:p>
            <a:r>
              <a:rPr lang="en-US" dirty="0">
                <a:latin typeface="Avenir Book" panose="02000503020000020003" pitchFamily="2" charset="0"/>
              </a:rPr>
              <a:t>Machine learning</a:t>
            </a:r>
          </a:p>
        </p:txBody>
      </p:sp>
      <p:cxnSp>
        <p:nvCxnSpPr>
          <p:cNvPr id="20" name="Straight Arrow Connector 19">
            <a:extLst>
              <a:ext uri="{FF2B5EF4-FFF2-40B4-BE49-F238E27FC236}">
                <a16:creationId xmlns:a16="http://schemas.microsoft.com/office/drawing/2014/main" id="{6854E96A-21B6-81B6-A97A-DDF8B51D0DAD}"/>
              </a:ext>
            </a:extLst>
          </p:cNvPr>
          <p:cNvCxnSpPr>
            <a:stCxn id="19" idx="1"/>
          </p:cNvCxnSpPr>
          <p:nvPr/>
        </p:nvCxnSpPr>
        <p:spPr>
          <a:xfrm flipH="1" flipV="1">
            <a:off x="6159143" y="2571713"/>
            <a:ext cx="508659" cy="5755"/>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7" name="Right Brace 6">
            <a:extLst>
              <a:ext uri="{FF2B5EF4-FFF2-40B4-BE49-F238E27FC236}">
                <a16:creationId xmlns:a16="http://schemas.microsoft.com/office/drawing/2014/main" id="{A7E361C6-6FE7-B940-A2F8-069A2F98EB13}"/>
              </a:ext>
            </a:extLst>
          </p:cNvPr>
          <p:cNvSpPr/>
          <p:nvPr/>
        </p:nvSpPr>
        <p:spPr>
          <a:xfrm>
            <a:off x="6183051" y="2764953"/>
            <a:ext cx="274320" cy="1371929"/>
          </a:xfrm>
          <a:prstGeom prst="rightBrace">
            <a:avLst>
              <a:gd name="adj1" fmla="val 8333"/>
              <a:gd name="adj2" fmla="val 50623"/>
            </a:avLst>
          </a:prstGeom>
          <a:ln w="28575">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7BA0C0C5-E110-494E-98BE-4F04D8B06D57}"/>
              </a:ext>
            </a:extLst>
          </p:cNvPr>
          <p:cNvSpPr txBox="1"/>
          <p:nvPr/>
        </p:nvSpPr>
        <p:spPr>
          <a:xfrm>
            <a:off x="6460268" y="3297030"/>
            <a:ext cx="976309" cy="307777"/>
          </a:xfrm>
          <a:prstGeom prst="rect">
            <a:avLst/>
          </a:prstGeom>
          <a:noFill/>
        </p:spPr>
        <p:txBody>
          <a:bodyPr wrap="square" rtlCol="0">
            <a:spAutoFit/>
          </a:bodyPr>
          <a:lstStyle/>
          <a:p>
            <a:r>
              <a:rPr lang="en-US" dirty="0">
                <a:latin typeface="Avenir Book" panose="02000503020000020003" pitchFamily="2" charset="0"/>
              </a:rPr>
              <a:t>Key skills</a:t>
            </a:r>
          </a:p>
        </p:txBody>
      </p:sp>
    </p:spTree>
    <p:extLst>
      <p:ext uri="{BB962C8B-B14F-4D97-AF65-F5344CB8AC3E}">
        <p14:creationId xmlns:p14="http://schemas.microsoft.com/office/powerpoint/2010/main" val="3020602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Final project</a:t>
            </a:r>
            <a:endParaRPr/>
          </a:p>
        </p:txBody>
      </p:sp>
      <p:sp>
        <p:nvSpPr>
          <p:cNvPr id="145" name="Google Shape;145;p27"/>
          <p:cNvSpPr txBox="1"/>
          <p:nvPr/>
        </p:nvSpPr>
        <p:spPr>
          <a:xfrm>
            <a:off x="229775" y="954750"/>
            <a:ext cx="8302500" cy="16623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An opportunity to explore a particular topic of interest using some of the skills developed in this course</a:t>
            </a:r>
            <a:endParaRPr sz="1600" dirty="0">
              <a:solidFill>
                <a:schemeClr val="dk1"/>
              </a:solidFill>
              <a:latin typeface="Avenir"/>
              <a:ea typeface="Avenir"/>
              <a:cs typeface="Avenir"/>
              <a:sym typeface="Avenir"/>
            </a:endParaRPr>
          </a:p>
          <a:p>
            <a:pPr marL="45720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Students can work independently or in groups of two or three</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Sharing of project ideas on Slack is encouraged so we can form teams</a:t>
            </a:r>
            <a:endParaRPr sz="1600" dirty="0">
              <a:solidFill>
                <a:schemeClr val="dk1"/>
              </a:solidFill>
              <a:latin typeface="Avenir"/>
              <a:ea typeface="Avenir"/>
              <a:cs typeface="Avenir"/>
              <a:sym typeface="Aveni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8"/>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Final project schedule</a:t>
            </a:r>
            <a:endParaRPr/>
          </a:p>
        </p:txBody>
      </p:sp>
      <p:sp>
        <p:nvSpPr>
          <p:cNvPr id="151" name="Google Shape;151;p28"/>
          <p:cNvSpPr txBox="1"/>
          <p:nvPr/>
        </p:nvSpPr>
        <p:spPr>
          <a:xfrm>
            <a:off x="229775" y="954750"/>
            <a:ext cx="8302500" cy="31401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b="1" dirty="0">
                <a:solidFill>
                  <a:schemeClr val="dk1"/>
                </a:solidFill>
                <a:latin typeface="Avenir"/>
                <a:ea typeface="Avenir"/>
                <a:cs typeface="Avenir"/>
                <a:sym typeface="Avenir"/>
              </a:rPr>
              <a:t>Week 5: </a:t>
            </a:r>
            <a:r>
              <a:rPr lang="en-GB" sz="1600" dirty="0">
                <a:solidFill>
                  <a:schemeClr val="dk1"/>
                </a:solidFill>
                <a:latin typeface="Avenir"/>
                <a:ea typeface="Avenir"/>
                <a:cs typeface="Avenir"/>
                <a:sym typeface="Avenir"/>
              </a:rPr>
              <a:t>Discuss project ideas with peers and instructors, submit a short summary of a project idea on the #final-projects Slack channel</a:t>
            </a:r>
            <a:endParaRPr sz="1600" dirty="0">
              <a:solidFill>
                <a:schemeClr val="dk1"/>
              </a:solidFill>
              <a:latin typeface="Avenir"/>
              <a:ea typeface="Avenir"/>
              <a:cs typeface="Avenir"/>
              <a:sym typeface="Avenir"/>
            </a:endParaRPr>
          </a:p>
          <a:p>
            <a:pPr marL="45720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rgbClr val="CCCCCC"/>
              </a:buClr>
              <a:buSzPts val="1600"/>
              <a:buFont typeface="Avenir"/>
              <a:buChar char="●"/>
            </a:pPr>
            <a:r>
              <a:rPr lang="en-GB" sz="1600" b="1" dirty="0">
                <a:solidFill>
                  <a:srgbClr val="CCCCCC"/>
                </a:solidFill>
                <a:latin typeface="Avenir"/>
                <a:ea typeface="Avenir"/>
                <a:cs typeface="Avenir"/>
                <a:sym typeface="Avenir"/>
              </a:rPr>
              <a:t>Week 6:</a:t>
            </a:r>
            <a:r>
              <a:rPr lang="en-GB" sz="1600" dirty="0">
                <a:solidFill>
                  <a:srgbClr val="CCCCCC"/>
                </a:solidFill>
                <a:latin typeface="Avenir"/>
                <a:ea typeface="Avenir"/>
                <a:cs typeface="Avenir"/>
                <a:sym typeface="Avenir"/>
              </a:rPr>
              <a:t> Form teams, create GitHub repo, and provide some basic info about project as a </a:t>
            </a:r>
            <a:r>
              <a:rPr lang="en-GB" sz="1600" dirty="0" err="1">
                <a:solidFill>
                  <a:srgbClr val="CCCCCC"/>
                </a:solidFill>
                <a:latin typeface="Avenir"/>
                <a:ea typeface="Avenir"/>
                <a:cs typeface="Avenir"/>
                <a:sym typeface="Avenir"/>
              </a:rPr>
              <a:t>README.md</a:t>
            </a:r>
            <a:endParaRPr sz="1600" dirty="0">
              <a:solidFill>
                <a:srgbClr val="CCCCCC"/>
              </a:solidFill>
              <a:latin typeface="Avenir"/>
              <a:ea typeface="Avenir"/>
              <a:cs typeface="Avenir"/>
              <a:sym typeface="Avenir"/>
            </a:endParaRPr>
          </a:p>
          <a:p>
            <a:pPr marL="457200" lvl="0" indent="0" algn="l" rtl="0">
              <a:spcBef>
                <a:spcPts val="0"/>
              </a:spcBef>
              <a:spcAft>
                <a:spcPts val="0"/>
              </a:spcAft>
              <a:buNone/>
            </a:pPr>
            <a:endParaRPr sz="1600" dirty="0">
              <a:solidFill>
                <a:srgbClr val="CCCCCC"/>
              </a:solidFill>
              <a:latin typeface="Avenir"/>
              <a:ea typeface="Avenir"/>
              <a:cs typeface="Avenir"/>
              <a:sym typeface="Avenir"/>
            </a:endParaRPr>
          </a:p>
          <a:p>
            <a:pPr marL="457200" lvl="0" indent="-330200" algn="l" rtl="0">
              <a:spcBef>
                <a:spcPts val="0"/>
              </a:spcBef>
              <a:spcAft>
                <a:spcPts val="0"/>
              </a:spcAft>
              <a:buClr>
                <a:srgbClr val="CCCCCC"/>
              </a:buClr>
              <a:buSzPts val="1600"/>
              <a:buFont typeface="Avenir"/>
              <a:buChar char="●"/>
            </a:pPr>
            <a:r>
              <a:rPr lang="en-GB" sz="1600" b="1" dirty="0">
                <a:solidFill>
                  <a:srgbClr val="CCCCCC"/>
                </a:solidFill>
                <a:latin typeface="Avenir"/>
                <a:ea typeface="Avenir"/>
                <a:cs typeface="Avenir"/>
                <a:sym typeface="Avenir"/>
              </a:rPr>
              <a:t>Week 8:</a:t>
            </a:r>
            <a:r>
              <a:rPr lang="en-GB" sz="1600" dirty="0">
                <a:solidFill>
                  <a:srgbClr val="CCCCCC"/>
                </a:solidFill>
                <a:latin typeface="Avenir"/>
                <a:ea typeface="Avenir"/>
                <a:cs typeface="Avenir"/>
                <a:sym typeface="Avenir"/>
              </a:rPr>
              <a:t> Provide informal update to instructors, ensure data has been accessed, goals are accomplishable</a:t>
            </a:r>
            <a:endParaRPr sz="1600" dirty="0">
              <a:solidFill>
                <a:srgbClr val="CCCCCC"/>
              </a:solidFill>
              <a:latin typeface="Avenir"/>
              <a:ea typeface="Avenir"/>
              <a:cs typeface="Avenir"/>
              <a:sym typeface="Avenir"/>
            </a:endParaRPr>
          </a:p>
          <a:p>
            <a:pPr marL="457200" lvl="0" indent="0" algn="l" rtl="0">
              <a:spcBef>
                <a:spcPts val="0"/>
              </a:spcBef>
              <a:spcAft>
                <a:spcPts val="0"/>
              </a:spcAft>
              <a:buNone/>
            </a:pPr>
            <a:endParaRPr sz="1600" dirty="0">
              <a:solidFill>
                <a:srgbClr val="CCCCCC"/>
              </a:solidFill>
              <a:latin typeface="Avenir"/>
              <a:ea typeface="Avenir"/>
              <a:cs typeface="Avenir"/>
              <a:sym typeface="Avenir"/>
            </a:endParaRPr>
          </a:p>
          <a:p>
            <a:pPr marL="457200" lvl="0" indent="-330200" algn="l" rtl="0">
              <a:spcBef>
                <a:spcPts val="0"/>
              </a:spcBef>
              <a:spcAft>
                <a:spcPts val="0"/>
              </a:spcAft>
              <a:buClr>
                <a:srgbClr val="CCCCCC"/>
              </a:buClr>
              <a:buSzPts val="1600"/>
              <a:buFont typeface="Avenir"/>
              <a:buChar char="●"/>
            </a:pPr>
            <a:r>
              <a:rPr lang="en-GB" sz="1600" b="1" dirty="0">
                <a:solidFill>
                  <a:srgbClr val="CCCCCC"/>
                </a:solidFill>
                <a:latin typeface="Avenir"/>
                <a:ea typeface="Avenir"/>
                <a:cs typeface="Avenir"/>
                <a:sym typeface="Avenir"/>
              </a:rPr>
              <a:t>Week 10: </a:t>
            </a:r>
            <a:r>
              <a:rPr lang="en-GB" sz="1600" dirty="0">
                <a:solidFill>
                  <a:srgbClr val="CCCCCC"/>
                </a:solidFill>
                <a:latin typeface="Avenir"/>
                <a:ea typeface="Avenir"/>
                <a:cs typeface="Avenir"/>
                <a:sym typeface="Avenir"/>
              </a:rPr>
              <a:t>Present project to class and submit write-up by the end of the week</a:t>
            </a:r>
            <a:endParaRPr sz="1600" dirty="0">
              <a:solidFill>
                <a:srgbClr val="CCCCCC"/>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i="1" dirty="0">
              <a:solidFill>
                <a:schemeClr val="dk1"/>
              </a:solidFill>
              <a:latin typeface="Avenir"/>
              <a:ea typeface="Avenir"/>
              <a:cs typeface="Avenir"/>
              <a:sym typeface="Aveni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9"/>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Final project schedule</a:t>
            </a:r>
            <a:endParaRPr/>
          </a:p>
        </p:txBody>
      </p:sp>
      <p:sp>
        <p:nvSpPr>
          <p:cNvPr id="157" name="Google Shape;157;p29"/>
          <p:cNvSpPr txBox="1"/>
          <p:nvPr/>
        </p:nvSpPr>
        <p:spPr>
          <a:xfrm>
            <a:off x="229775" y="954750"/>
            <a:ext cx="8302500" cy="31401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5: </a:t>
            </a:r>
            <a:r>
              <a:rPr lang="en-GB" sz="1600">
                <a:solidFill>
                  <a:srgbClr val="B7B7B7"/>
                </a:solidFill>
                <a:latin typeface="Avenir"/>
                <a:ea typeface="Avenir"/>
                <a:cs typeface="Avenir"/>
                <a:sym typeface="Avenir"/>
              </a:rPr>
              <a:t>Discuss project ideas with peers and instructors, submit a short summary of a project idea on the #final-projects Slack channel</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b="1">
                <a:solidFill>
                  <a:schemeClr val="dk1"/>
                </a:solidFill>
                <a:latin typeface="Avenir"/>
                <a:ea typeface="Avenir"/>
                <a:cs typeface="Avenir"/>
                <a:sym typeface="Avenir"/>
              </a:rPr>
              <a:t>Week 6:</a:t>
            </a:r>
            <a:r>
              <a:rPr lang="en-GB" sz="1600">
                <a:solidFill>
                  <a:schemeClr val="dk1"/>
                </a:solidFill>
                <a:latin typeface="Avenir"/>
                <a:ea typeface="Avenir"/>
                <a:cs typeface="Avenir"/>
                <a:sym typeface="Avenir"/>
              </a:rPr>
              <a:t> Form teams, create GitHub repo, and provide some basic info about project as a README.md</a:t>
            </a:r>
            <a:endParaRPr sz="1600">
              <a:solidFill>
                <a:schemeClr val="dk1"/>
              </a:solidFill>
              <a:latin typeface="Avenir"/>
              <a:ea typeface="Avenir"/>
              <a:cs typeface="Avenir"/>
              <a:sym typeface="Avenir"/>
            </a:endParaRPr>
          </a:p>
          <a:p>
            <a:pPr marL="457200" lvl="0" indent="0" algn="l" rtl="0">
              <a:spcBef>
                <a:spcPts val="0"/>
              </a:spcBef>
              <a:spcAft>
                <a:spcPts val="0"/>
              </a:spcAft>
              <a:buNone/>
            </a:pPr>
            <a:endParaRPr sz="1600">
              <a:solidFill>
                <a:schemeClr val="dk1"/>
              </a:solidFill>
              <a:latin typeface="Avenir"/>
              <a:ea typeface="Avenir"/>
              <a:cs typeface="Avenir"/>
              <a:sym typeface="Avenir"/>
            </a:endParaRPr>
          </a:p>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8:</a:t>
            </a:r>
            <a:r>
              <a:rPr lang="en-GB" sz="1600">
                <a:solidFill>
                  <a:srgbClr val="B7B7B7"/>
                </a:solidFill>
                <a:latin typeface="Avenir"/>
                <a:ea typeface="Avenir"/>
                <a:cs typeface="Avenir"/>
                <a:sym typeface="Avenir"/>
              </a:rPr>
              <a:t> Provide informal update to instructors, ensure data has been accessed, goals are accomplishable</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rgbClr val="B7B7B7"/>
              </a:solidFill>
              <a:latin typeface="Avenir"/>
              <a:ea typeface="Avenir"/>
              <a:cs typeface="Avenir"/>
              <a:sym typeface="Avenir"/>
            </a:endParaRPr>
          </a:p>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10: </a:t>
            </a:r>
            <a:r>
              <a:rPr lang="en-GB" sz="1600">
                <a:solidFill>
                  <a:srgbClr val="B7B7B7"/>
                </a:solidFill>
                <a:latin typeface="Avenir"/>
                <a:ea typeface="Avenir"/>
                <a:cs typeface="Avenir"/>
                <a:sym typeface="Avenir"/>
              </a:rPr>
              <a:t>Present project to class and submit write-up by the end of the week</a:t>
            </a:r>
            <a:endParaRPr sz="1600">
              <a:solidFill>
                <a:srgbClr val="B7B7B7"/>
              </a:solidFill>
              <a:latin typeface="Avenir"/>
              <a:ea typeface="Avenir"/>
              <a:cs typeface="Avenir"/>
              <a:sym typeface="Avenir"/>
            </a:endParaRPr>
          </a:p>
          <a:p>
            <a:pPr marL="0" lvl="0" indent="0" algn="l" rtl="0">
              <a:spcBef>
                <a:spcPts val="0"/>
              </a:spcBef>
              <a:spcAft>
                <a:spcPts val="0"/>
              </a:spcAft>
              <a:buNone/>
            </a:pPr>
            <a:endParaRPr sz="1600">
              <a:solidFill>
                <a:schemeClr val="dk1"/>
              </a:solidFill>
              <a:latin typeface="Avenir"/>
              <a:ea typeface="Avenir"/>
              <a:cs typeface="Avenir"/>
              <a:sym typeface="Avenir"/>
            </a:endParaRPr>
          </a:p>
          <a:p>
            <a:pPr marL="0" lvl="0" indent="0" algn="l" rtl="0">
              <a:spcBef>
                <a:spcPts val="0"/>
              </a:spcBef>
              <a:spcAft>
                <a:spcPts val="0"/>
              </a:spcAft>
              <a:buNone/>
            </a:pPr>
            <a:endParaRPr sz="1600" i="1">
              <a:solidFill>
                <a:schemeClr val="dk1"/>
              </a:solidFill>
              <a:latin typeface="Avenir"/>
              <a:ea typeface="Avenir"/>
              <a:cs typeface="Avenir"/>
              <a:sym typeface="Aveni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0"/>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Final project schedule</a:t>
            </a:r>
            <a:endParaRPr/>
          </a:p>
        </p:txBody>
      </p:sp>
      <p:sp>
        <p:nvSpPr>
          <p:cNvPr id="163" name="Google Shape;163;p30"/>
          <p:cNvSpPr txBox="1"/>
          <p:nvPr/>
        </p:nvSpPr>
        <p:spPr>
          <a:xfrm>
            <a:off x="229775" y="954750"/>
            <a:ext cx="8302500" cy="31401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5: </a:t>
            </a:r>
            <a:r>
              <a:rPr lang="en-GB" sz="1600">
                <a:solidFill>
                  <a:srgbClr val="B7B7B7"/>
                </a:solidFill>
                <a:latin typeface="Avenir"/>
                <a:ea typeface="Avenir"/>
                <a:cs typeface="Avenir"/>
                <a:sym typeface="Avenir"/>
              </a:rPr>
              <a:t>Discuss project ideas with peers and instructors, submit a short summary of a project idea on the #final-projects Slack channel</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rgbClr val="B7B7B7"/>
              </a:solidFill>
              <a:latin typeface="Avenir"/>
              <a:ea typeface="Avenir"/>
              <a:cs typeface="Avenir"/>
              <a:sym typeface="Avenir"/>
            </a:endParaRPr>
          </a:p>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6:</a:t>
            </a:r>
            <a:r>
              <a:rPr lang="en-GB" sz="1600">
                <a:solidFill>
                  <a:srgbClr val="B7B7B7"/>
                </a:solidFill>
                <a:latin typeface="Avenir"/>
                <a:ea typeface="Avenir"/>
                <a:cs typeface="Avenir"/>
                <a:sym typeface="Avenir"/>
              </a:rPr>
              <a:t> Form teams, create GitHub repo, and provide some basic info about project as a README.md</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b="1">
                <a:solidFill>
                  <a:schemeClr val="dk1"/>
                </a:solidFill>
                <a:latin typeface="Avenir"/>
                <a:ea typeface="Avenir"/>
                <a:cs typeface="Avenir"/>
                <a:sym typeface="Avenir"/>
              </a:rPr>
              <a:t>Week 8:</a:t>
            </a:r>
            <a:r>
              <a:rPr lang="en-GB" sz="1600">
                <a:solidFill>
                  <a:schemeClr val="dk1"/>
                </a:solidFill>
                <a:latin typeface="Avenir"/>
                <a:ea typeface="Avenir"/>
                <a:cs typeface="Avenir"/>
                <a:sym typeface="Avenir"/>
              </a:rPr>
              <a:t> Provide informal update to instructors, ensure data has been accessed, goals are accomplishable</a:t>
            </a:r>
            <a:endParaRPr sz="1600">
              <a:solidFill>
                <a:schemeClr val="dk1"/>
              </a:solidFill>
              <a:latin typeface="Avenir"/>
              <a:ea typeface="Avenir"/>
              <a:cs typeface="Avenir"/>
              <a:sym typeface="Avenir"/>
            </a:endParaRPr>
          </a:p>
          <a:p>
            <a:pPr marL="457200" lvl="0" indent="0" algn="l" rtl="0">
              <a:spcBef>
                <a:spcPts val="0"/>
              </a:spcBef>
              <a:spcAft>
                <a:spcPts val="0"/>
              </a:spcAft>
              <a:buNone/>
            </a:pPr>
            <a:endParaRPr sz="1600">
              <a:solidFill>
                <a:schemeClr val="dk1"/>
              </a:solidFill>
              <a:latin typeface="Avenir"/>
              <a:ea typeface="Avenir"/>
              <a:cs typeface="Avenir"/>
              <a:sym typeface="Avenir"/>
            </a:endParaRPr>
          </a:p>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10: </a:t>
            </a:r>
            <a:r>
              <a:rPr lang="en-GB" sz="1600">
                <a:solidFill>
                  <a:srgbClr val="B7B7B7"/>
                </a:solidFill>
                <a:latin typeface="Avenir"/>
                <a:ea typeface="Avenir"/>
                <a:cs typeface="Avenir"/>
                <a:sym typeface="Avenir"/>
              </a:rPr>
              <a:t>Present project to class and submit write-up by the end of the week</a:t>
            </a:r>
            <a:endParaRPr sz="1600">
              <a:solidFill>
                <a:srgbClr val="B7B7B7"/>
              </a:solidFill>
              <a:latin typeface="Avenir"/>
              <a:ea typeface="Avenir"/>
              <a:cs typeface="Avenir"/>
              <a:sym typeface="Avenir"/>
            </a:endParaRPr>
          </a:p>
          <a:p>
            <a:pPr marL="0" lvl="0" indent="0" algn="l" rtl="0">
              <a:spcBef>
                <a:spcPts val="0"/>
              </a:spcBef>
              <a:spcAft>
                <a:spcPts val="0"/>
              </a:spcAft>
              <a:buNone/>
            </a:pPr>
            <a:endParaRPr sz="1600">
              <a:solidFill>
                <a:schemeClr val="dk1"/>
              </a:solidFill>
              <a:latin typeface="Avenir"/>
              <a:ea typeface="Avenir"/>
              <a:cs typeface="Avenir"/>
              <a:sym typeface="Avenir"/>
            </a:endParaRPr>
          </a:p>
          <a:p>
            <a:pPr marL="0" lvl="0" indent="0" algn="l" rtl="0">
              <a:spcBef>
                <a:spcPts val="0"/>
              </a:spcBef>
              <a:spcAft>
                <a:spcPts val="0"/>
              </a:spcAft>
              <a:buNone/>
            </a:pPr>
            <a:endParaRPr sz="1600" i="1">
              <a:solidFill>
                <a:schemeClr val="dk1"/>
              </a:solidFill>
              <a:latin typeface="Avenir"/>
              <a:ea typeface="Avenir"/>
              <a:cs typeface="Avenir"/>
              <a:sym typeface="Aveni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1"/>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Final project schedule</a:t>
            </a:r>
            <a:endParaRPr/>
          </a:p>
        </p:txBody>
      </p:sp>
      <p:sp>
        <p:nvSpPr>
          <p:cNvPr id="169" name="Google Shape;169;p31"/>
          <p:cNvSpPr txBox="1"/>
          <p:nvPr/>
        </p:nvSpPr>
        <p:spPr>
          <a:xfrm>
            <a:off x="229775" y="954750"/>
            <a:ext cx="8302500" cy="31401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5: </a:t>
            </a:r>
            <a:r>
              <a:rPr lang="en-GB" sz="1600">
                <a:solidFill>
                  <a:srgbClr val="B7B7B7"/>
                </a:solidFill>
                <a:latin typeface="Avenir"/>
                <a:ea typeface="Avenir"/>
                <a:cs typeface="Avenir"/>
                <a:sym typeface="Avenir"/>
              </a:rPr>
              <a:t>Discuss project ideas with peers and instructors, submit a short summary of a project idea on the #final-projects Slack channel</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rgbClr val="B7B7B7"/>
              </a:solidFill>
              <a:latin typeface="Avenir"/>
              <a:ea typeface="Avenir"/>
              <a:cs typeface="Avenir"/>
              <a:sym typeface="Avenir"/>
            </a:endParaRPr>
          </a:p>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6:</a:t>
            </a:r>
            <a:r>
              <a:rPr lang="en-GB" sz="1600">
                <a:solidFill>
                  <a:srgbClr val="B7B7B7"/>
                </a:solidFill>
                <a:latin typeface="Avenir"/>
                <a:ea typeface="Avenir"/>
                <a:cs typeface="Avenir"/>
                <a:sym typeface="Avenir"/>
              </a:rPr>
              <a:t> Form teams, create GitHub repo, and provide some basic info about project as a README.md</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rgbClr val="B7B7B7"/>
              </a:solidFill>
              <a:latin typeface="Avenir"/>
              <a:ea typeface="Avenir"/>
              <a:cs typeface="Avenir"/>
              <a:sym typeface="Avenir"/>
            </a:endParaRPr>
          </a:p>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8:</a:t>
            </a:r>
            <a:r>
              <a:rPr lang="en-GB" sz="1600">
                <a:solidFill>
                  <a:srgbClr val="B7B7B7"/>
                </a:solidFill>
                <a:latin typeface="Avenir"/>
                <a:ea typeface="Avenir"/>
                <a:cs typeface="Avenir"/>
                <a:sym typeface="Avenir"/>
              </a:rPr>
              <a:t> Provide informal update to instructors, ensure data has been accessed, goals are accomplishable</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b="1">
                <a:solidFill>
                  <a:schemeClr val="dk1"/>
                </a:solidFill>
                <a:latin typeface="Avenir"/>
                <a:ea typeface="Avenir"/>
                <a:cs typeface="Avenir"/>
                <a:sym typeface="Avenir"/>
              </a:rPr>
              <a:t>Week 10: </a:t>
            </a:r>
            <a:r>
              <a:rPr lang="en-GB" sz="1600">
                <a:solidFill>
                  <a:schemeClr val="dk1"/>
                </a:solidFill>
                <a:latin typeface="Avenir"/>
                <a:ea typeface="Avenir"/>
                <a:cs typeface="Avenir"/>
                <a:sym typeface="Avenir"/>
              </a:rPr>
              <a:t>Present project to class and submit write-up by the end of the week</a:t>
            </a:r>
            <a:endParaRPr sz="1600">
              <a:solidFill>
                <a:schemeClr val="dk1"/>
              </a:solidFill>
              <a:latin typeface="Avenir"/>
              <a:ea typeface="Avenir"/>
              <a:cs typeface="Avenir"/>
              <a:sym typeface="Avenir"/>
            </a:endParaRPr>
          </a:p>
          <a:p>
            <a:pPr marL="0" lvl="0" indent="0" algn="l" rtl="0">
              <a:spcBef>
                <a:spcPts val="0"/>
              </a:spcBef>
              <a:spcAft>
                <a:spcPts val="0"/>
              </a:spcAft>
              <a:buNone/>
            </a:pPr>
            <a:endParaRPr sz="1600">
              <a:solidFill>
                <a:schemeClr val="dk1"/>
              </a:solidFill>
              <a:latin typeface="Avenir"/>
              <a:ea typeface="Avenir"/>
              <a:cs typeface="Avenir"/>
              <a:sym typeface="Avenir"/>
            </a:endParaRPr>
          </a:p>
          <a:p>
            <a:pPr marL="0" lvl="0" indent="0" algn="l" rtl="0">
              <a:spcBef>
                <a:spcPts val="0"/>
              </a:spcBef>
              <a:spcAft>
                <a:spcPts val="0"/>
              </a:spcAft>
              <a:buNone/>
            </a:pPr>
            <a:endParaRPr sz="1600" i="1">
              <a:solidFill>
                <a:schemeClr val="dk1"/>
              </a:solidFill>
              <a:latin typeface="Avenir"/>
              <a:ea typeface="Avenir"/>
              <a:cs typeface="Avenir"/>
              <a:sym typeface="Aveni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2"/>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dirty="0">
                <a:latin typeface="Avenir"/>
                <a:ea typeface="Avenir"/>
                <a:cs typeface="Avenir"/>
                <a:sym typeface="Avenir"/>
              </a:rPr>
              <a:t>Final project schedule</a:t>
            </a:r>
            <a:endParaRPr dirty="0"/>
          </a:p>
        </p:txBody>
      </p:sp>
      <p:sp>
        <p:nvSpPr>
          <p:cNvPr id="175" name="Google Shape;175;p32"/>
          <p:cNvSpPr txBox="1"/>
          <p:nvPr/>
        </p:nvSpPr>
        <p:spPr>
          <a:xfrm>
            <a:off x="229775" y="954750"/>
            <a:ext cx="8302500" cy="33864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5: </a:t>
            </a:r>
            <a:r>
              <a:rPr lang="en-GB" sz="1600">
                <a:solidFill>
                  <a:srgbClr val="B7B7B7"/>
                </a:solidFill>
                <a:latin typeface="Avenir"/>
                <a:ea typeface="Avenir"/>
                <a:cs typeface="Avenir"/>
                <a:sym typeface="Avenir"/>
              </a:rPr>
              <a:t>Discuss project ideas with peers and instructors, submit a short summary of a project idea on the #final-projects Slack channel</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rgbClr val="B7B7B7"/>
              </a:solidFill>
              <a:latin typeface="Avenir"/>
              <a:ea typeface="Avenir"/>
              <a:cs typeface="Avenir"/>
              <a:sym typeface="Avenir"/>
            </a:endParaRPr>
          </a:p>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6:</a:t>
            </a:r>
            <a:r>
              <a:rPr lang="en-GB" sz="1600">
                <a:solidFill>
                  <a:srgbClr val="B7B7B7"/>
                </a:solidFill>
                <a:latin typeface="Avenir"/>
                <a:ea typeface="Avenir"/>
                <a:cs typeface="Avenir"/>
                <a:sym typeface="Avenir"/>
              </a:rPr>
              <a:t> Form teams, create GitHub repo, and provide some basic info about project as a README.md</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rgbClr val="B7B7B7"/>
              </a:solidFill>
              <a:latin typeface="Avenir"/>
              <a:ea typeface="Avenir"/>
              <a:cs typeface="Avenir"/>
              <a:sym typeface="Avenir"/>
            </a:endParaRPr>
          </a:p>
          <a:p>
            <a:pPr marL="457200" lvl="0" indent="-330200" algn="l" rtl="0">
              <a:spcBef>
                <a:spcPts val="0"/>
              </a:spcBef>
              <a:spcAft>
                <a:spcPts val="0"/>
              </a:spcAft>
              <a:buClr>
                <a:srgbClr val="B7B7B7"/>
              </a:buClr>
              <a:buSzPts val="1600"/>
              <a:buFont typeface="Avenir"/>
              <a:buChar char="●"/>
            </a:pPr>
            <a:r>
              <a:rPr lang="en-GB" sz="1600" b="1">
                <a:solidFill>
                  <a:srgbClr val="B7B7B7"/>
                </a:solidFill>
                <a:latin typeface="Avenir"/>
                <a:ea typeface="Avenir"/>
                <a:cs typeface="Avenir"/>
                <a:sym typeface="Avenir"/>
              </a:rPr>
              <a:t>Week 8:</a:t>
            </a:r>
            <a:r>
              <a:rPr lang="en-GB" sz="1600">
                <a:solidFill>
                  <a:srgbClr val="B7B7B7"/>
                </a:solidFill>
                <a:latin typeface="Avenir"/>
                <a:ea typeface="Avenir"/>
                <a:cs typeface="Avenir"/>
                <a:sym typeface="Avenir"/>
              </a:rPr>
              <a:t> Provide informal update to instructors, ensure data has been accessed, goals are accomplishable</a:t>
            </a:r>
            <a:endParaRPr sz="1600">
              <a:solidFill>
                <a:srgbClr val="B7B7B7"/>
              </a:solidFill>
              <a:latin typeface="Avenir"/>
              <a:ea typeface="Avenir"/>
              <a:cs typeface="Avenir"/>
              <a:sym typeface="Avenir"/>
            </a:endParaRPr>
          </a:p>
          <a:p>
            <a:pPr marL="457200" lvl="0" indent="0" algn="l" rtl="0">
              <a:spcBef>
                <a:spcPts val="0"/>
              </a:spcBef>
              <a:spcAft>
                <a:spcPts val="0"/>
              </a:spcAft>
              <a:buNone/>
            </a:pPr>
            <a:endParaRPr sz="160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b="1">
                <a:solidFill>
                  <a:schemeClr val="dk1"/>
                </a:solidFill>
                <a:latin typeface="Avenir"/>
                <a:ea typeface="Avenir"/>
                <a:cs typeface="Avenir"/>
                <a:sym typeface="Avenir"/>
              </a:rPr>
              <a:t>Week 10: </a:t>
            </a:r>
            <a:r>
              <a:rPr lang="en-GB" sz="1600">
                <a:solidFill>
                  <a:schemeClr val="dk1"/>
                </a:solidFill>
                <a:latin typeface="Avenir"/>
                <a:ea typeface="Avenir"/>
                <a:cs typeface="Avenir"/>
                <a:sym typeface="Avenir"/>
              </a:rPr>
              <a:t>Present project to class and submit write-up by the end of the week</a:t>
            </a:r>
            <a:endParaRPr sz="1600">
              <a:solidFill>
                <a:schemeClr val="dk1"/>
              </a:solidFill>
              <a:latin typeface="Avenir"/>
              <a:ea typeface="Avenir"/>
              <a:cs typeface="Avenir"/>
              <a:sym typeface="Avenir"/>
            </a:endParaRPr>
          </a:p>
          <a:p>
            <a:pPr marL="0" lvl="0" indent="0" algn="l" rtl="0">
              <a:spcBef>
                <a:spcPts val="0"/>
              </a:spcBef>
              <a:spcAft>
                <a:spcPts val="0"/>
              </a:spcAft>
              <a:buNone/>
            </a:pPr>
            <a:endParaRPr sz="1600">
              <a:solidFill>
                <a:schemeClr val="dk1"/>
              </a:solidFill>
              <a:latin typeface="Avenir"/>
              <a:ea typeface="Avenir"/>
              <a:cs typeface="Avenir"/>
              <a:sym typeface="Avenir"/>
            </a:endParaRPr>
          </a:p>
          <a:p>
            <a:pPr marL="0" lvl="0" indent="0" algn="l" rtl="0">
              <a:spcBef>
                <a:spcPts val="0"/>
              </a:spcBef>
              <a:spcAft>
                <a:spcPts val="0"/>
              </a:spcAft>
              <a:buNone/>
            </a:pPr>
            <a:endParaRPr sz="1600">
              <a:solidFill>
                <a:schemeClr val="dk1"/>
              </a:solidFill>
              <a:latin typeface="Avenir"/>
              <a:ea typeface="Avenir"/>
              <a:cs typeface="Avenir"/>
              <a:sym typeface="Avenir"/>
            </a:endParaRPr>
          </a:p>
          <a:p>
            <a:pPr marL="0" lvl="0" indent="0" algn="ctr" rtl="0">
              <a:spcBef>
                <a:spcPts val="0"/>
              </a:spcBef>
              <a:spcAft>
                <a:spcPts val="0"/>
              </a:spcAft>
              <a:buNone/>
            </a:pPr>
            <a:r>
              <a:rPr lang="en-GB" sz="1600" i="1">
                <a:solidFill>
                  <a:schemeClr val="dk1"/>
                </a:solidFill>
                <a:latin typeface="Avenir"/>
                <a:ea typeface="Avenir"/>
                <a:cs typeface="Avenir"/>
                <a:sym typeface="Avenir"/>
              </a:rPr>
              <a:t>I will send reminders out about upcoming milestones</a:t>
            </a:r>
            <a:endParaRPr sz="1600" i="1">
              <a:solidFill>
                <a:schemeClr val="dk1"/>
              </a:solidFill>
              <a:latin typeface="Avenir"/>
              <a:ea typeface="Avenir"/>
              <a:cs typeface="Avenir"/>
              <a:sym typeface="Aveni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3"/>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Some course themes</a:t>
            </a:r>
            <a:endParaRPr/>
          </a:p>
        </p:txBody>
      </p:sp>
      <p:sp>
        <p:nvSpPr>
          <p:cNvPr id="181" name="Google Shape;181;p33"/>
          <p:cNvSpPr txBox="1"/>
          <p:nvPr/>
        </p:nvSpPr>
        <p:spPr>
          <a:xfrm>
            <a:off x="229775" y="954750"/>
            <a:ext cx="6749100" cy="11697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Everything is open-source</a:t>
            </a: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All software we use is freely available</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Labs can be completed anytime, anywhere from any OS</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Course materials are publicly-available on the internet </a:t>
            </a:r>
            <a:endParaRPr sz="1600" dirty="0">
              <a:solidFill>
                <a:schemeClr val="dk1"/>
              </a:solidFill>
              <a:latin typeface="Avenir"/>
              <a:ea typeface="Avenir"/>
              <a:cs typeface="Avenir"/>
              <a:sym typeface="Avenir"/>
            </a:endParaRPr>
          </a:p>
        </p:txBody>
      </p:sp>
      <p:pic>
        <p:nvPicPr>
          <p:cNvPr id="182" name="Google Shape;182;p33"/>
          <p:cNvPicPr preferRelativeResize="0"/>
          <p:nvPr/>
        </p:nvPicPr>
        <p:blipFill>
          <a:blip r:embed="rId3">
            <a:alphaModFix/>
          </a:blip>
          <a:stretch>
            <a:fillRect/>
          </a:stretch>
        </p:blipFill>
        <p:spPr>
          <a:xfrm>
            <a:off x="1938438" y="2300850"/>
            <a:ext cx="5267125" cy="2773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p:nvPr/>
        </p:nvSpPr>
        <p:spPr>
          <a:xfrm>
            <a:off x="229775" y="954750"/>
            <a:ext cx="8544000" cy="36317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dirty="0">
                <a:solidFill>
                  <a:srgbClr val="000000"/>
                </a:solidFill>
                <a:latin typeface="Avenir"/>
                <a:ea typeface="Avenir"/>
                <a:cs typeface="Avenir"/>
                <a:sym typeface="Avenir"/>
              </a:rPr>
              <a:t>Dr. Johnny Ryan, Assistant Professor of Geography</a:t>
            </a:r>
            <a:endParaRPr sz="1600" dirty="0">
              <a:solidFill>
                <a:srgbClr val="000000"/>
              </a:solidFill>
              <a:latin typeface="Avenir"/>
              <a:ea typeface="Avenir"/>
              <a:cs typeface="Avenir"/>
              <a:sym typeface="Avenir"/>
            </a:endParaRPr>
          </a:p>
          <a:p>
            <a:pPr marL="0" lvl="0" indent="0" algn="l" rtl="0">
              <a:spcBef>
                <a:spcPts val="0"/>
              </a:spcBef>
              <a:spcAft>
                <a:spcPts val="0"/>
              </a:spcAft>
              <a:buNone/>
            </a:pPr>
            <a:endParaRPr sz="1600" dirty="0">
              <a:solidFill>
                <a:srgbClr val="000000"/>
              </a:solidFill>
              <a:latin typeface="Avenir"/>
              <a:ea typeface="Avenir"/>
              <a:cs typeface="Avenir"/>
              <a:sym typeface="Avenir"/>
            </a:endParaRPr>
          </a:p>
          <a:p>
            <a:pPr marL="457200" lvl="0" indent="-330200" algn="l" rtl="0">
              <a:spcBef>
                <a:spcPts val="0"/>
              </a:spcBef>
              <a:spcAft>
                <a:spcPts val="0"/>
              </a:spcAft>
              <a:buClr>
                <a:srgbClr val="000000"/>
              </a:buClr>
              <a:buSzPts val="1600"/>
              <a:buFont typeface="Avenir"/>
              <a:buChar char="●"/>
            </a:pPr>
            <a:r>
              <a:rPr lang="en-GB" sz="1600" dirty="0">
                <a:solidFill>
                  <a:srgbClr val="000000"/>
                </a:solidFill>
                <a:latin typeface="Avenir"/>
                <a:ea typeface="Avenir"/>
                <a:cs typeface="Avenir"/>
                <a:sym typeface="Avenir"/>
              </a:rPr>
              <a:t>BSc in Geography at University of Nottingham, UK</a:t>
            </a:r>
            <a:endParaRPr sz="1600" dirty="0">
              <a:solidFill>
                <a:srgbClr val="000000"/>
              </a:solidFill>
              <a:latin typeface="Avenir"/>
              <a:ea typeface="Avenir"/>
              <a:cs typeface="Avenir"/>
              <a:sym typeface="Avenir"/>
            </a:endParaRPr>
          </a:p>
          <a:p>
            <a:pPr marL="457200" lvl="0" indent="-330200" algn="l" rtl="0">
              <a:spcBef>
                <a:spcPts val="0"/>
              </a:spcBef>
              <a:spcAft>
                <a:spcPts val="0"/>
              </a:spcAft>
              <a:buClr>
                <a:srgbClr val="000000"/>
              </a:buClr>
              <a:buSzPts val="1600"/>
              <a:buFont typeface="Avenir"/>
              <a:buChar char="●"/>
            </a:pPr>
            <a:r>
              <a:rPr lang="en-GB" sz="1600" dirty="0">
                <a:solidFill>
                  <a:srgbClr val="000000"/>
                </a:solidFill>
                <a:latin typeface="Avenir"/>
                <a:ea typeface="Avenir"/>
                <a:cs typeface="Avenir"/>
                <a:sym typeface="Avenir"/>
              </a:rPr>
              <a:t>MPhil in Polar Studies at University of Cambridge, UK</a:t>
            </a:r>
            <a:endParaRPr sz="1600" dirty="0">
              <a:solidFill>
                <a:srgbClr val="000000"/>
              </a:solidFill>
              <a:latin typeface="Avenir"/>
              <a:ea typeface="Avenir"/>
              <a:cs typeface="Avenir"/>
              <a:sym typeface="Avenir"/>
            </a:endParaRPr>
          </a:p>
          <a:p>
            <a:pPr marL="457200" lvl="0" indent="-330200" algn="l" rtl="0">
              <a:spcBef>
                <a:spcPts val="0"/>
              </a:spcBef>
              <a:spcAft>
                <a:spcPts val="0"/>
              </a:spcAft>
              <a:buClr>
                <a:srgbClr val="000000"/>
              </a:buClr>
              <a:buSzPts val="1600"/>
              <a:buFont typeface="Avenir"/>
              <a:buChar char="●"/>
            </a:pPr>
            <a:r>
              <a:rPr lang="en-GB" sz="1600" dirty="0">
                <a:solidFill>
                  <a:srgbClr val="000000"/>
                </a:solidFill>
                <a:latin typeface="Avenir"/>
                <a:ea typeface="Avenir"/>
                <a:cs typeface="Avenir"/>
                <a:sym typeface="Avenir"/>
              </a:rPr>
              <a:t>PhD in Geography at Aberystwyth University, UK</a:t>
            </a:r>
          </a:p>
          <a:p>
            <a:pPr marL="457200" lvl="0" indent="-330200" algn="l" rtl="0">
              <a:spcBef>
                <a:spcPts val="0"/>
              </a:spcBef>
              <a:spcAft>
                <a:spcPts val="0"/>
              </a:spcAft>
              <a:buClr>
                <a:srgbClr val="000000"/>
              </a:buClr>
              <a:buSzPts val="1600"/>
              <a:buFont typeface="Avenir"/>
              <a:buChar char="●"/>
            </a:pPr>
            <a:r>
              <a:rPr lang="en-GB" sz="1600" dirty="0">
                <a:latin typeface="Avenir"/>
                <a:ea typeface="Avenir"/>
                <a:cs typeface="Avenir"/>
                <a:sym typeface="Avenir"/>
              </a:rPr>
              <a:t>Postdoc at the institute at Brown for Environment and Society, RI, USA</a:t>
            </a:r>
            <a:endParaRPr sz="1600" dirty="0">
              <a:solidFill>
                <a:srgbClr val="000000"/>
              </a:solidFill>
              <a:latin typeface="Avenir"/>
              <a:ea typeface="Avenir"/>
              <a:cs typeface="Avenir"/>
              <a:sym typeface="Avenir"/>
            </a:endParaRPr>
          </a:p>
          <a:p>
            <a:pPr marL="457200" lvl="0" indent="0" algn="l" rtl="0">
              <a:spcBef>
                <a:spcPts val="0"/>
              </a:spcBef>
              <a:spcAft>
                <a:spcPts val="0"/>
              </a:spcAft>
              <a:buNone/>
            </a:pPr>
            <a:endParaRPr sz="1600" dirty="0">
              <a:solidFill>
                <a:srgbClr val="000000"/>
              </a:solidFill>
              <a:latin typeface="Avenir"/>
              <a:ea typeface="Avenir"/>
              <a:cs typeface="Avenir"/>
              <a:sym typeface="Avenir"/>
            </a:endParaRPr>
          </a:p>
          <a:p>
            <a:pPr marL="457200" lvl="0" indent="-330200" algn="l" rtl="0">
              <a:spcBef>
                <a:spcPts val="0"/>
              </a:spcBef>
              <a:spcAft>
                <a:spcPts val="0"/>
              </a:spcAft>
              <a:buClr>
                <a:srgbClr val="000000"/>
              </a:buClr>
              <a:buSzPts val="1600"/>
              <a:buFont typeface="Avenir"/>
              <a:buChar char="●"/>
            </a:pPr>
            <a:r>
              <a:rPr lang="en-GB" sz="1600" dirty="0">
                <a:solidFill>
                  <a:srgbClr val="000000"/>
                </a:solidFill>
                <a:latin typeface="Avenir"/>
                <a:ea typeface="Avenir"/>
                <a:cs typeface="Avenir"/>
                <a:sym typeface="Avenir"/>
              </a:rPr>
              <a:t>Researching glaciology, hydrology, remote sensin</a:t>
            </a:r>
            <a:r>
              <a:rPr lang="en-GB" sz="1600" dirty="0">
                <a:latin typeface="Avenir"/>
                <a:ea typeface="Avenir"/>
                <a:cs typeface="Avenir"/>
                <a:sym typeface="Avenir"/>
              </a:rPr>
              <a:t>g</a:t>
            </a:r>
            <a:endParaRPr sz="1600" dirty="0">
              <a:solidFill>
                <a:srgbClr val="000000"/>
              </a:solidFill>
              <a:latin typeface="Avenir"/>
              <a:ea typeface="Avenir"/>
              <a:cs typeface="Avenir"/>
              <a:sym typeface="Avenir"/>
            </a:endParaRPr>
          </a:p>
          <a:p>
            <a:pPr marL="457200" lvl="0" indent="0" algn="l" rtl="0">
              <a:spcBef>
                <a:spcPts val="0"/>
              </a:spcBef>
              <a:spcAft>
                <a:spcPts val="0"/>
              </a:spcAft>
              <a:buNone/>
            </a:pPr>
            <a:endParaRPr sz="1600" dirty="0">
              <a:solidFill>
                <a:srgbClr val="000000"/>
              </a:solidFill>
              <a:latin typeface="Avenir"/>
              <a:ea typeface="Avenir"/>
              <a:cs typeface="Avenir"/>
              <a:sym typeface="Avenir"/>
            </a:endParaRPr>
          </a:p>
          <a:p>
            <a:pPr marL="0" lvl="0" indent="0" algn="l" rtl="0">
              <a:spcBef>
                <a:spcPts val="0"/>
              </a:spcBef>
              <a:spcAft>
                <a:spcPts val="0"/>
              </a:spcAft>
              <a:buNone/>
            </a:pPr>
            <a:endParaRPr sz="1600" dirty="0">
              <a:latin typeface="Avenir"/>
              <a:ea typeface="Avenir"/>
              <a:cs typeface="Avenir"/>
              <a:sym typeface="Avenir"/>
            </a:endParaRPr>
          </a:p>
          <a:p>
            <a:pPr marL="0" lvl="0" indent="0" algn="l" rtl="0">
              <a:spcBef>
                <a:spcPts val="0"/>
              </a:spcBef>
              <a:spcAft>
                <a:spcPts val="0"/>
              </a:spcAft>
              <a:buNone/>
            </a:pPr>
            <a:endParaRPr sz="1600" dirty="0">
              <a:latin typeface="Avenir"/>
              <a:ea typeface="Avenir"/>
              <a:cs typeface="Avenir"/>
              <a:sym typeface="Avenir"/>
            </a:endParaRPr>
          </a:p>
          <a:p>
            <a:pPr marL="0" lvl="0" indent="0" algn="ctr" rtl="0">
              <a:spcBef>
                <a:spcPts val="0"/>
              </a:spcBef>
              <a:spcAft>
                <a:spcPts val="0"/>
              </a:spcAft>
              <a:buNone/>
            </a:pPr>
            <a:r>
              <a:rPr lang="en-GB" sz="1600" b="1" dirty="0">
                <a:solidFill>
                  <a:srgbClr val="000000"/>
                </a:solidFill>
                <a:latin typeface="Avenir"/>
                <a:ea typeface="Avenir"/>
                <a:cs typeface="Avenir"/>
                <a:sym typeface="Avenir"/>
              </a:rPr>
              <a:t>Email:</a:t>
            </a:r>
            <a:r>
              <a:rPr lang="en-GB" sz="1600" dirty="0">
                <a:solidFill>
                  <a:srgbClr val="000000"/>
                </a:solidFill>
                <a:latin typeface="Avenir"/>
                <a:ea typeface="Avenir"/>
                <a:cs typeface="Avenir"/>
                <a:sym typeface="Avenir"/>
              </a:rPr>
              <a:t> </a:t>
            </a:r>
            <a:r>
              <a:rPr lang="en-GB" sz="1600" u="sng" dirty="0">
                <a:solidFill>
                  <a:srgbClr val="0097A7"/>
                </a:solidFill>
                <a:latin typeface="Avenir"/>
                <a:ea typeface="Avenir"/>
                <a:cs typeface="Avenir"/>
                <a:sym typeface="Avenir"/>
                <a:hlinkClick r:id="rId3">
                  <a:extLst>
                    <a:ext uri="{A12FA001-AC4F-418D-AE19-62706E023703}">
                      <ahyp:hlinkClr xmlns:ahyp="http://schemas.microsoft.com/office/drawing/2018/hyperlinkcolor" val="tx"/>
                    </a:ext>
                  </a:extLst>
                </a:hlinkClick>
              </a:rPr>
              <a:t>jryan4@uoregon.edu</a:t>
            </a:r>
            <a:r>
              <a:rPr lang="en-GB" sz="1600" dirty="0">
                <a:solidFill>
                  <a:srgbClr val="000000"/>
                </a:solidFill>
                <a:latin typeface="Avenir"/>
                <a:ea typeface="Avenir"/>
                <a:cs typeface="Avenir"/>
                <a:sym typeface="Avenir"/>
              </a:rPr>
              <a:t> </a:t>
            </a:r>
          </a:p>
          <a:p>
            <a:pPr marL="0" lvl="0" indent="0" algn="ctr" rtl="0">
              <a:spcBef>
                <a:spcPts val="0"/>
              </a:spcBef>
              <a:spcAft>
                <a:spcPts val="0"/>
              </a:spcAft>
              <a:buNone/>
            </a:pPr>
            <a:r>
              <a:rPr lang="en-GB" sz="1600" b="1" dirty="0">
                <a:latin typeface="Avenir"/>
                <a:ea typeface="Avenir"/>
                <a:cs typeface="Avenir"/>
                <a:sym typeface="Avenir"/>
              </a:rPr>
              <a:t>Office: </a:t>
            </a:r>
            <a:r>
              <a:rPr lang="en-GB" sz="1600" dirty="0">
                <a:latin typeface="Avenir"/>
                <a:ea typeface="Avenir"/>
                <a:cs typeface="Avenir"/>
                <a:sym typeface="Avenir"/>
              </a:rPr>
              <a:t>163A Condon Hall</a:t>
            </a:r>
            <a:endParaRPr sz="1600" dirty="0">
              <a:solidFill>
                <a:srgbClr val="000000"/>
              </a:solidFill>
              <a:latin typeface="Avenir"/>
              <a:ea typeface="Avenir"/>
              <a:cs typeface="Avenir"/>
              <a:sym typeface="Avenir"/>
            </a:endParaRPr>
          </a:p>
          <a:p>
            <a:pPr marL="0" lvl="0" indent="0" algn="ctr" rtl="0">
              <a:spcBef>
                <a:spcPts val="0"/>
              </a:spcBef>
              <a:spcAft>
                <a:spcPts val="0"/>
              </a:spcAft>
              <a:buNone/>
            </a:pPr>
            <a:r>
              <a:rPr lang="en-GB" sz="1600" b="1" dirty="0">
                <a:solidFill>
                  <a:srgbClr val="000000"/>
                </a:solidFill>
                <a:latin typeface="Avenir"/>
                <a:ea typeface="Avenir"/>
                <a:cs typeface="Avenir"/>
                <a:sym typeface="Avenir"/>
              </a:rPr>
              <a:t>Office hours: </a:t>
            </a:r>
            <a:r>
              <a:rPr lang="en-GB" sz="1600" dirty="0">
                <a:solidFill>
                  <a:srgbClr val="000000"/>
                </a:solidFill>
                <a:latin typeface="Avenir"/>
                <a:ea typeface="Avenir"/>
                <a:cs typeface="Avenir"/>
                <a:sym typeface="Avenir"/>
              </a:rPr>
              <a:t>Monday 15:00-16:00 and Friday 09:00-10:00</a:t>
            </a:r>
            <a:endParaRPr sz="1600" dirty="0">
              <a:solidFill>
                <a:srgbClr val="000000"/>
              </a:solidFill>
              <a:latin typeface="Avenir"/>
              <a:ea typeface="Avenir"/>
              <a:cs typeface="Avenir"/>
              <a:sym typeface="Avenir"/>
            </a:endParaRPr>
          </a:p>
        </p:txBody>
      </p:sp>
      <p:sp>
        <p:nvSpPr>
          <p:cNvPr id="62" name="Google Shape;62;p14"/>
          <p:cNvSpPr txBox="1"/>
          <p:nvPr/>
        </p:nvSpPr>
        <p:spPr>
          <a:xfrm>
            <a:off x="936750" y="386675"/>
            <a:ext cx="7270500" cy="646300"/>
          </a:xfrm>
          <a:prstGeom prst="rect">
            <a:avLst/>
          </a:prstGeom>
          <a:noFill/>
          <a:ln>
            <a:noFill/>
          </a:ln>
        </p:spPr>
        <p:txBody>
          <a:bodyPr spcFirstLastPara="1" wrap="square" lIns="91425" tIns="91425" rIns="91425" bIns="91425" anchor="t" anchorCtr="0">
            <a:spAutoFit/>
          </a:bodyPr>
          <a:lstStyle/>
          <a:p>
            <a:pPr marL="0" lvl="0" indent="0" algn="ctr" rtl="0">
              <a:lnSpc>
                <a:spcPct val="125454"/>
              </a:lnSpc>
              <a:buNone/>
            </a:pPr>
            <a:r>
              <a:rPr lang="en-GB" sz="2400">
                <a:latin typeface="Avenir"/>
                <a:ea typeface="Avenir"/>
                <a:cs typeface="Avenir"/>
                <a:sym typeface="Avenir"/>
              </a:rPr>
              <a:t>Welcome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4"/>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Some course themes</a:t>
            </a:r>
            <a:endParaRPr/>
          </a:p>
        </p:txBody>
      </p:sp>
      <p:sp>
        <p:nvSpPr>
          <p:cNvPr id="188" name="Google Shape;188;p34"/>
          <p:cNvSpPr txBox="1"/>
          <p:nvPr/>
        </p:nvSpPr>
        <p:spPr>
          <a:xfrm>
            <a:off x="229775" y="954750"/>
            <a:ext cx="6749100" cy="9234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Promote collaboration and communication</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With instructors </a:t>
            </a:r>
            <a:r>
              <a:rPr lang="en-GB" sz="1600" b="1" dirty="0">
                <a:solidFill>
                  <a:schemeClr val="dk1"/>
                </a:solidFill>
                <a:latin typeface="Avenir"/>
                <a:ea typeface="Avenir"/>
                <a:cs typeface="Avenir"/>
                <a:sym typeface="Avenir"/>
              </a:rPr>
              <a:t>and</a:t>
            </a:r>
            <a:r>
              <a:rPr lang="en-GB" sz="1600" dirty="0">
                <a:solidFill>
                  <a:schemeClr val="dk1"/>
                </a:solidFill>
                <a:latin typeface="Avenir"/>
                <a:ea typeface="Avenir"/>
                <a:cs typeface="Avenir"/>
                <a:sym typeface="Avenir"/>
              </a:rPr>
              <a:t> peers</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On GitHub and Slack</a:t>
            </a:r>
            <a:endParaRPr sz="1600" dirty="0">
              <a:solidFill>
                <a:schemeClr val="dk1"/>
              </a:solidFill>
              <a:latin typeface="Avenir"/>
              <a:ea typeface="Avenir"/>
              <a:cs typeface="Avenir"/>
              <a:sym typeface="Avenir"/>
            </a:endParaRPr>
          </a:p>
        </p:txBody>
      </p:sp>
      <p:pic>
        <p:nvPicPr>
          <p:cNvPr id="189" name="Google Shape;189;p34"/>
          <p:cNvPicPr preferRelativeResize="0"/>
          <p:nvPr/>
        </p:nvPicPr>
        <p:blipFill>
          <a:blip r:embed="rId3">
            <a:alphaModFix/>
          </a:blip>
          <a:stretch>
            <a:fillRect/>
          </a:stretch>
        </p:blipFill>
        <p:spPr>
          <a:xfrm>
            <a:off x="1940400" y="1998350"/>
            <a:ext cx="5263201" cy="29605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5"/>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Some course themes</a:t>
            </a:r>
            <a:endParaRPr/>
          </a:p>
        </p:txBody>
      </p:sp>
      <p:sp>
        <p:nvSpPr>
          <p:cNvPr id="195" name="Google Shape;195;p35"/>
          <p:cNvSpPr txBox="1"/>
          <p:nvPr/>
        </p:nvSpPr>
        <p:spPr>
          <a:xfrm>
            <a:off x="229775" y="954750"/>
            <a:ext cx="6749100" cy="11697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Learn about environmental challenges in the Western US</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Urban planning and zoning</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Hazards (e.g. wildfires, flooding)</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Energy, climate, hydrology</a:t>
            </a:r>
            <a:endParaRPr sz="1600" dirty="0">
              <a:solidFill>
                <a:schemeClr val="dk1"/>
              </a:solidFill>
              <a:latin typeface="Avenir"/>
              <a:ea typeface="Avenir"/>
              <a:cs typeface="Avenir"/>
              <a:sym typeface="Avenir"/>
            </a:endParaRPr>
          </a:p>
        </p:txBody>
      </p:sp>
      <p:pic>
        <p:nvPicPr>
          <p:cNvPr id="196" name="Google Shape;196;p35"/>
          <p:cNvPicPr preferRelativeResize="0"/>
          <p:nvPr/>
        </p:nvPicPr>
        <p:blipFill>
          <a:blip r:embed="rId3">
            <a:alphaModFix/>
          </a:blip>
          <a:stretch>
            <a:fillRect/>
          </a:stretch>
        </p:blipFill>
        <p:spPr>
          <a:xfrm>
            <a:off x="84290" y="2701207"/>
            <a:ext cx="2667215" cy="1724315"/>
          </a:xfrm>
          <a:prstGeom prst="rect">
            <a:avLst/>
          </a:prstGeom>
          <a:noFill/>
          <a:ln>
            <a:noFill/>
          </a:ln>
        </p:spPr>
      </p:pic>
      <p:pic>
        <p:nvPicPr>
          <p:cNvPr id="1026" name="Picture 2" descr="Watch the growth of Los Angeles, from 1877 to 2000 - Curbed LA">
            <a:extLst>
              <a:ext uri="{FF2B5EF4-FFF2-40B4-BE49-F238E27FC236}">
                <a16:creationId xmlns:a16="http://schemas.microsoft.com/office/drawing/2014/main" id="{FFDF7BD8-806E-A448-8336-4502A7DCC8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20484" y="2692525"/>
            <a:ext cx="3063322" cy="172431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iver Democracy Act: Protecting Headwater Streams Protects Rivers -  American Rivers">
            <a:extLst>
              <a:ext uri="{FF2B5EF4-FFF2-40B4-BE49-F238E27FC236}">
                <a16:creationId xmlns:a16="http://schemas.microsoft.com/office/drawing/2014/main" id="{C50F3CD1-ECC9-094A-BF16-5FF272D91F3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52785" y="2702851"/>
            <a:ext cx="3062527" cy="17226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6"/>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Some course themes</a:t>
            </a:r>
            <a:endParaRPr/>
          </a:p>
        </p:txBody>
      </p:sp>
      <p:sp>
        <p:nvSpPr>
          <p:cNvPr id="202" name="Google Shape;202;p36"/>
          <p:cNvSpPr txBox="1"/>
          <p:nvPr/>
        </p:nvSpPr>
        <p:spPr>
          <a:xfrm>
            <a:off x="229774" y="954750"/>
            <a:ext cx="4595425" cy="2400627"/>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Don’t try and write perfect code, if it works, it works</a:t>
            </a:r>
            <a:endParaRPr sz="1600" dirty="0">
              <a:solidFill>
                <a:schemeClr val="dk1"/>
              </a:solidFill>
              <a:latin typeface="Avenir"/>
              <a:ea typeface="Avenir"/>
              <a:cs typeface="Avenir"/>
              <a:sym typeface="Avenir"/>
            </a:endParaRPr>
          </a:p>
          <a:p>
            <a:pPr marL="45720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It's not always necessary to write code, adapting code is quite normal</a:t>
            </a:r>
          </a:p>
          <a:p>
            <a:pPr marL="457200" lvl="0" indent="-330200" algn="l" rtl="0">
              <a:spcBef>
                <a:spcPts val="0"/>
              </a:spcBef>
              <a:spcAft>
                <a:spcPts val="0"/>
              </a:spcAft>
              <a:buClr>
                <a:schemeClr val="dk1"/>
              </a:buClr>
              <a:buSzPts val="1600"/>
              <a:buFont typeface="Avenir"/>
              <a:buChar char="●"/>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Make use of </a:t>
            </a:r>
            <a:r>
              <a:rPr lang="en-GB" sz="1600" dirty="0" err="1">
                <a:solidFill>
                  <a:schemeClr val="dk1"/>
                </a:solidFill>
                <a:latin typeface="Avenir"/>
                <a:ea typeface="Avenir"/>
                <a:cs typeface="Avenir"/>
                <a:sym typeface="Avenir"/>
              </a:rPr>
              <a:t>stackoverflow</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Don't be afraid to ask (peers or instructors)</a:t>
            </a:r>
          </a:p>
        </p:txBody>
      </p:sp>
      <p:pic>
        <p:nvPicPr>
          <p:cNvPr id="203" name="Google Shape;203;p36"/>
          <p:cNvPicPr preferRelativeResize="0"/>
          <p:nvPr/>
        </p:nvPicPr>
        <p:blipFill>
          <a:blip r:embed="rId3">
            <a:alphaModFix/>
          </a:blip>
          <a:stretch>
            <a:fillRect/>
          </a:stretch>
        </p:blipFill>
        <p:spPr>
          <a:xfrm>
            <a:off x="4825200" y="1558850"/>
            <a:ext cx="4069424" cy="34644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7"/>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Some course themes</a:t>
            </a:r>
            <a:endParaRPr/>
          </a:p>
        </p:txBody>
      </p:sp>
      <p:sp>
        <p:nvSpPr>
          <p:cNvPr id="209" name="Google Shape;209;p37"/>
          <p:cNvSpPr txBox="1"/>
          <p:nvPr/>
        </p:nvSpPr>
        <p:spPr>
          <a:xfrm>
            <a:off x="229775" y="954750"/>
            <a:ext cx="5058900" cy="19086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Take responsibility for learning</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Organize your files</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Check Canvas and Slack regularly</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Maintain your GitHub profile and repository</a:t>
            </a:r>
            <a:endParaRPr sz="1600" dirty="0">
              <a:solidFill>
                <a:schemeClr val="dk1"/>
              </a:solidFill>
              <a:latin typeface="Avenir"/>
              <a:ea typeface="Avenir"/>
              <a:cs typeface="Avenir"/>
              <a:sym typeface="Avenir"/>
            </a:endParaRPr>
          </a:p>
        </p:txBody>
      </p:sp>
      <p:pic>
        <p:nvPicPr>
          <p:cNvPr id="210" name="Google Shape;210;p37"/>
          <p:cNvPicPr preferRelativeResize="0"/>
          <p:nvPr/>
        </p:nvPicPr>
        <p:blipFill>
          <a:blip r:embed="rId3">
            <a:alphaModFix/>
          </a:blip>
          <a:stretch>
            <a:fillRect/>
          </a:stretch>
        </p:blipFill>
        <p:spPr>
          <a:xfrm>
            <a:off x="5421350" y="1538275"/>
            <a:ext cx="3452850" cy="3452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8"/>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dirty="0">
                <a:latin typeface="Avenir"/>
                <a:ea typeface="Avenir"/>
                <a:cs typeface="Avenir"/>
                <a:sym typeface="Avenir"/>
              </a:rPr>
              <a:t>Some course themes</a:t>
            </a:r>
            <a:endParaRPr dirty="0"/>
          </a:p>
        </p:txBody>
      </p:sp>
      <p:pic>
        <p:nvPicPr>
          <p:cNvPr id="216" name="Google Shape;216;p38"/>
          <p:cNvPicPr preferRelativeResize="0"/>
          <p:nvPr/>
        </p:nvPicPr>
        <p:blipFill rotWithShape="1">
          <a:blip r:embed="rId3">
            <a:alphaModFix/>
          </a:blip>
          <a:srcRect t="18844"/>
          <a:stretch/>
        </p:blipFill>
        <p:spPr>
          <a:xfrm>
            <a:off x="1247775" y="1256225"/>
            <a:ext cx="6648450" cy="30921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9"/>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dirty="0">
                <a:latin typeface="Avenir"/>
                <a:ea typeface="Avenir"/>
                <a:cs typeface="Avenir"/>
                <a:sym typeface="Avenir"/>
              </a:rPr>
              <a:t>By the end of this course you will…</a:t>
            </a:r>
            <a:endParaRPr dirty="0"/>
          </a:p>
        </p:txBody>
      </p:sp>
      <p:sp>
        <p:nvSpPr>
          <p:cNvPr id="222" name="Google Shape;222;p39"/>
          <p:cNvSpPr txBox="1"/>
          <p:nvPr/>
        </p:nvSpPr>
        <p:spPr>
          <a:xfrm>
            <a:off x="229775" y="997085"/>
            <a:ext cx="8278500" cy="21549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Have confidence using Python specifically for GIS and other geospatial data science applications</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In doing so, you will also be comfortable using Python for other things as well</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Be able to download, process, analyze, and visualize the main types of geospatial data</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Automate boring GIS tasks (no more clicking!)</a:t>
            </a:r>
            <a:endParaRPr sz="1600" dirty="0">
              <a:solidFill>
                <a:schemeClr val="dk1"/>
              </a:solidFill>
              <a:latin typeface="Avenir"/>
              <a:ea typeface="Avenir"/>
              <a:cs typeface="Avenir"/>
              <a:sym typeface="Aveni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40"/>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dirty="0">
                <a:latin typeface="Avenir"/>
                <a:ea typeface="Avenir"/>
                <a:cs typeface="Avenir"/>
                <a:sym typeface="Avenir"/>
              </a:rPr>
              <a:t>By the end of this course you will…</a:t>
            </a:r>
            <a:endParaRPr dirty="0"/>
          </a:p>
        </p:txBody>
      </p:sp>
      <p:sp>
        <p:nvSpPr>
          <p:cNvPr id="228" name="Google Shape;228;p40"/>
          <p:cNvSpPr txBox="1"/>
          <p:nvPr/>
        </p:nvSpPr>
        <p:spPr>
          <a:xfrm>
            <a:off x="229775" y="997085"/>
            <a:ext cx="8278500" cy="3385512"/>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Improve programming skills</a:t>
            </a:r>
          </a:p>
          <a:p>
            <a:pPr marL="457200" lvl="0" indent="-330200" algn="l" rtl="0">
              <a:spcBef>
                <a:spcPts val="0"/>
              </a:spcBef>
              <a:spcAft>
                <a:spcPts val="0"/>
              </a:spcAft>
              <a:buClr>
                <a:schemeClr val="dk1"/>
              </a:buClr>
              <a:buSzPts val="1600"/>
              <a:buFont typeface="Avenir"/>
              <a:buChar char="●"/>
            </a:pPr>
            <a:endParaRPr lang="en-GB"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Learn how think computationally and statistically</a:t>
            </a:r>
          </a:p>
          <a:p>
            <a:pPr marL="457200" lvl="0" indent="-330200" algn="l" rtl="0">
              <a:spcBef>
                <a:spcPts val="0"/>
              </a:spcBef>
              <a:spcAft>
                <a:spcPts val="0"/>
              </a:spcAft>
              <a:buClr>
                <a:schemeClr val="dk1"/>
              </a:buClr>
              <a:buSzPts val="1600"/>
              <a:buFont typeface="Avenir"/>
              <a:buChar char="●"/>
            </a:pPr>
            <a:endParaRPr lang="en-GB"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Solve real-world problems using spatial analysis</a:t>
            </a:r>
          </a:p>
          <a:p>
            <a:pPr marL="457200" lvl="0" indent="-330200" algn="l" rtl="0">
              <a:spcBef>
                <a:spcPts val="0"/>
              </a:spcBef>
              <a:spcAft>
                <a:spcPts val="0"/>
              </a:spcAft>
              <a:buClr>
                <a:schemeClr val="dk1"/>
              </a:buClr>
              <a:buSzPts val="1600"/>
              <a:buFont typeface="Avenir"/>
              <a:buChar char="●"/>
            </a:pPr>
            <a:endParaRPr lang="en-GB"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Run basic machine learning models</a:t>
            </a:r>
          </a:p>
          <a:p>
            <a:pPr marL="457200" lvl="0" indent="-330200" algn="l" rtl="0">
              <a:spcBef>
                <a:spcPts val="0"/>
              </a:spcBef>
              <a:spcAft>
                <a:spcPts val="0"/>
              </a:spcAft>
              <a:buClr>
                <a:schemeClr val="dk1"/>
              </a:buClr>
              <a:buSzPts val="1600"/>
              <a:buFont typeface="Avenir"/>
              <a:buChar char="●"/>
            </a:pPr>
            <a:endParaRPr lang="en-GB"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Manage a data science project using version control</a:t>
            </a:r>
          </a:p>
          <a:p>
            <a:pPr marL="457200" lvl="0" indent="-330200" algn="l" rtl="0">
              <a:spcBef>
                <a:spcPts val="0"/>
              </a:spcBef>
              <a:spcAft>
                <a:spcPts val="0"/>
              </a:spcAft>
              <a:buClr>
                <a:schemeClr val="dk1"/>
              </a:buClr>
              <a:buSzPts val="1600"/>
              <a:buFont typeface="Avenir"/>
              <a:buChar char="●"/>
            </a:pPr>
            <a:endParaRPr lang="en-GB"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Collaboratively develop a data science project</a:t>
            </a:r>
          </a:p>
          <a:p>
            <a:pPr marL="457200" lvl="0" indent="-330200" algn="l" rtl="0">
              <a:spcBef>
                <a:spcPts val="0"/>
              </a:spcBef>
              <a:spcAft>
                <a:spcPts val="0"/>
              </a:spcAft>
              <a:buClr>
                <a:schemeClr val="dk1"/>
              </a:buClr>
              <a:buSzPts val="1600"/>
              <a:buFont typeface="Avenir"/>
              <a:buChar char="●"/>
            </a:pPr>
            <a:endParaRPr lang="en-GB"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Communicate results of data science project orally and as a short write-up</a:t>
            </a:r>
            <a:endParaRPr sz="1600" dirty="0">
              <a:solidFill>
                <a:schemeClr val="dk1"/>
              </a:solidFill>
              <a:latin typeface="Avenir"/>
              <a:ea typeface="Avenir"/>
              <a:cs typeface="Avenir"/>
              <a:sym typeface="Aveni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ical user interface, application&#10;&#10;Description automatically generated">
            <a:extLst>
              <a:ext uri="{FF2B5EF4-FFF2-40B4-BE49-F238E27FC236}">
                <a16:creationId xmlns:a16="http://schemas.microsoft.com/office/drawing/2014/main" id="{ED7A6381-469A-96A3-D4CA-F2D0FDE855AF}"/>
              </a:ext>
            </a:extLst>
          </p:cNvPr>
          <p:cNvPicPr>
            <a:picLocks noChangeAspect="1"/>
          </p:cNvPicPr>
          <p:nvPr/>
        </p:nvPicPr>
        <p:blipFill>
          <a:blip r:embed="rId2"/>
          <a:stretch>
            <a:fillRect/>
          </a:stretch>
        </p:blipFill>
        <p:spPr>
          <a:xfrm>
            <a:off x="180348" y="1148033"/>
            <a:ext cx="8783304" cy="2847433"/>
          </a:xfrm>
          <a:prstGeom prst="rect">
            <a:avLst/>
          </a:prstGeom>
        </p:spPr>
      </p:pic>
      <p:sp>
        <p:nvSpPr>
          <p:cNvPr id="10" name="Google Shape;215;p38">
            <a:extLst>
              <a:ext uri="{FF2B5EF4-FFF2-40B4-BE49-F238E27FC236}">
                <a16:creationId xmlns:a16="http://schemas.microsoft.com/office/drawing/2014/main" id="{7D5918C8-7E80-CC7D-1EB3-51CFED3BDDA3}"/>
              </a:ext>
            </a:extLst>
          </p:cNvPr>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dirty="0">
                <a:latin typeface="Avenir"/>
                <a:ea typeface="Avenir"/>
                <a:cs typeface="Avenir"/>
                <a:sym typeface="Avenir"/>
              </a:rPr>
              <a:t>Careers</a:t>
            </a:r>
            <a:endParaRPr dirty="0"/>
          </a:p>
        </p:txBody>
      </p:sp>
    </p:spTree>
    <p:extLst>
      <p:ext uri="{BB962C8B-B14F-4D97-AF65-F5344CB8AC3E}">
        <p14:creationId xmlns:p14="http://schemas.microsoft.com/office/powerpoint/2010/main" val="7117365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1"/>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Getting started on this week’s lab</a:t>
            </a:r>
            <a:endParaRPr/>
          </a:p>
        </p:txBody>
      </p:sp>
      <p:sp>
        <p:nvSpPr>
          <p:cNvPr id="234" name="Google Shape;234;p41"/>
          <p:cNvSpPr txBox="1"/>
          <p:nvPr/>
        </p:nvSpPr>
        <p:spPr>
          <a:xfrm>
            <a:off x="229775" y="954750"/>
            <a:ext cx="6749100" cy="1169521"/>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Avenir"/>
              <a:buChar char="●"/>
            </a:pPr>
            <a:r>
              <a:rPr lang="en-GB" sz="1600" dirty="0">
                <a:solidFill>
                  <a:schemeClr val="dk1"/>
                </a:solidFill>
                <a:latin typeface="Avenir"/>
                <a:ea typeface="Avenir"/>
                <a:cs typeface="Avenir"/>
                <a:sym typeface="Avenir"/>
              </a:rPr>
              <a:t>Go to course page:</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u="sng" dirty="0">
                <a:solidFill>
                  <a:schemeClr val="hlink"/>
                </a:solidFill>
                <a:latin typeface="Avenir"/>
                <a:ea typeface="Avenir"/>
                <a:cs typeface="Avenir"/>
                <a:sym typeface="Avenir"/>
                <a:hlinkClick r:id="rId3"/>
              </a:rPr>
              <a:t>https://owel-lab.github.io/gds-applications-site/intro.html</a:t>
            </a:r>
            <a:endParaRPr lang="en-GB" sz="1600" u="sng" dirty="0">
              <a:solidFill>
                <a:schemeClr val="hlink"/>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Also see Canvas for links</a:t>
            </a: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endParaRPr sz="1600" dirty="0">
              <a:solidFill>
                <a:schemeClr val="dk1"/>
              </a:solidFill>
              <a:latin typeface="Avenir"/>
              <a:ea typeface="Avenir"/>
              <a:cs typeface="Avenir"/>
              <a:sym typeface="Avenir"/>
            </a:endParaRPr>
          </a:p>
        </p:txBody>
      </p:sp>
      <p:pic>
        <p:nvPicPr>
          <p:cNvPr id="2052" name="Picture 4" descr="Linux Icons - Download 64 Free Linux icons here">
            <a:extLst>
              <a:ext uri="{FF2B5EF4-FFF2-40B4-BE49-F238E27FC236}">
                <a16:creationId xmlns:a16="http://schemas.microsoft.com/office/drawing/2014/main" id="{F6604783-B385-7447-A4C2-ECCCF01120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14407" y="2084722"/>
            <a:ext cx="1996017" cy="1996017"/>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Black apple icon - Free black site logo icons">
            <a:extLst>
              <a:ext uri="{FF2B5EF4-FFF2-40B4-BE49-F238E27FC236}">
                <a16:creationId xmlns:a16="http://schemas.microsoft.com/office/drawing/2014/main" id="{B40DA7E6-5F86-2A4A-9E1F-5A00B90763F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1018" y="2084722"/>
            <a:ext cx="1801396" cy="1801396"/>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31847664-167F-FBC1-3085-5D260B306E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980866" y="2021221"/>
            <a:ext cx="1996017" cy="19960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4" name="Google Shape;74;p16"/>
          <p:cNvSpPr txBox="1"/>
          <p:nvPr/>
        </p:nvSpPr>
        <p:spPr>
          <a:xfrm>
            <a:off x="254400" y="1107150"/>
            <a:ext cx="8635200" cy="1939500"/>
          </a:xfrm>
          <a:prstGeom prst="rect">
            <a:avLst/>
          </a:prstGeom>
          <a:noFill/>
          <a:ln>
            <a:noFill/>
          </a:ln>
        </p:spPr>
        <p:txBody>
          <a:bodyPr spcFirstLastPara="1" wrap="square" lIns="91425" tIns="91425" rIns="91425" bIns="91425" anchor="t" anchorCtr="0">
            <a:spAutoFit/>
          </a:bodyPr>
          <a:lstStyle/>
          <a:p>
            <a:pPr marL="457200" lvl="0" indent="0" algn="ctr" rtl="0">
              <a:spcBef>
                <a:spcPts val="0"/>
              </a:spcBef>
              <a:spcAft>
                <a:spcPts val="0"/>
              </a:spcAft>
              <a:buNone/>
            </a:pPr>
            <a:r>
              <a:rPr lang="en-GB" sz="1800" dirty="0">
                <a:solidFill>
                  <a:schemeClr val="dk1"/>
                </a:solidFill>
                <a:latin typeface="Avenir"/>
                <a:ea typeface="Avenir"/>
                <a:cs typeface="Avenir"/>
                <a:sym typeface="Avenir"/>
              </a:rPr>
              <a:t>Get to know your neighbours!</a:t>
            </a:r>
            <a:endParaRPr sz="1800" dirty="0">
              <a:solidFill>
                <a:schemeClr val="dk1"/>
              </a:solidFill>
              <a:latin typeface="Avenir"/>
              <a:ea typeface="Avenir"/>
              <a:cs typeface="Avenir"/>
              <a:sym typeface="Avenir"/>
            </a:endParaRPr>
          </a:p>
          <a:p>
            <a:pPr marL="45720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Please introduce yourself with your: </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name</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year</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where you’re from</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favourite place to eat in Eugene</a:t>
            </a:r>
            <a:endParaRPr sz="1600" dirty="0">
              <a:solidFill>
                <a:schemeClr val="dk1"/>
              </a:solidFill>
              <a:latin typeface="Avenir"/>
              <a:ea typeface="Avenir"/>
              <a:cs typeface="Avenir"/>
              <a:sym typeface="Aveni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Overview</a:t>
            </a:r>
            <a:endParaRPr/>
          </a:p>
        </p:txBody>
      </p:sp>
      <p:sp>
        <p:nvSpPr>
          <p:cNvPr id="80" name="Google Shape;80;p17"/>
          <p:cNvSpPr txBox="1"/>
          <p:nvPr/>
        </p:nvSpPr>
        <p:spPr>
          <a:xfrm>
            <a:off x="229775" y="954750"/>
            <a:ext cx="7908300" cy="3385512"/>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Avenir"/>
              <a:buChar char="●"/>
            </a:pPr>
            <a:r>
              <a:rPr lang="en-GB" sz="1600" dirty="0">
                <a:solidFill>
                  <a:schemeClr val="dk1"/>
                </a:solidFill>
                <a:latin typeface="Avenir"/>
                <a:ea typeface="Avenir"/>
                <a:cs typeface="Avenir"/>
                <a:sym typeface="Avenir"/>
              </a:rPr>
              <a:t>What is Geospatial Data Science?</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Spatial data (e.g. geometries and projections)</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Coding (e.g. Python)</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Collaborating (e.g. GitHub)</a:t>
            </a:r>
            <a:endParaRPr sz="1600" dirty="0">
              <a:solidFill>
                <a:schemeClr val="dk1"/>
              </a:solidFill>
              <a:latin typeface="Avenir"/>
              <a:ea typeface="Avenir"/>
              <a:cs typeface="Avenir"/>
              <a:sym typeface="Avenir"/>
            </a:endParaRPr>
          </a:p>
          <a:p>
            <a:pPr marL="91440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Course schedule</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Lectures, labs, grading</a:t>
            </a:r>
            <a:endParaRPr sz="1600" dirty="0">
              <a:solidFill>
                <a:schemeClr val="dk1"/>
              </a:solidFill>
              <a:latin typeface="Avenir"/>
              <a:ea typeface="Avenir"/>
              <a:cs typeface="Avenir"/>
              <a:sym typeface="Avenir"/>
            </a:endParaRPr>
          </a:p>
          <a:p>
            <a:pPr marL="457200" lvl="0" indent="0" algn="l" rtl="0">
              <a:spcBef>
                <a:spcPts val="0"/>
              </a:spcBef>
              <a:spcAft>
                <a:spcPts val="0"/>
              </a:spcAft>
              <a:buClr>
                <a:schemeClr val="dk1"/>
              </a:buClr>
              <a:buSzPts val="1100"/>
              <a:buFont typeface="Arial"/>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Final project</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Some tasks</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Complete background survey on Canvas</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Getting started in Fridays lab session</a:t>
            </a:r>
            <a:endParaRPr sz="1600" dirty="0">
              <a:solidFill>
                <a:schemeClr val="dk1"/>
              </a:solidFill>
              <a:latin typeface="Avenir"/>
              <a:ea typeface="Avenir"/>
              <a:cs typeface="Avenir"/>
              <a:sym typeface="Aveni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p:nvPr/>
        </p:nvSpPr>
        <p:spPr>
          <a:xfrm>
            <a:off x="229775" y="954750"/>
            <a:ext cx="3167100" cy="14160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Avenir"/>
              <a:buChar char="●"/>
            </a:pPr>
            <a:r>
              <a:rPr lang="en-GB" sz="1600">
                <a:solidFill>
                  <a:schemeClr val="dk1"/>
                </a:solidFill>
                <a:latin typeface="Avenir"/>
                <a:ea typeface="Avenir"/>
                <a:cs typeface="Avenir"/>
                <a:sym typeface="Avenir"/>
              </a:rPr>
              <a:t>Vector data</a:t>
            </a:r>
            <a:endParaRPr sz="1600">
              <a:solidFill>
                <a:schemeClr val="dk1"/>
              </a:solidFill>
              <a:latin typeface="Avenir"/>
              <a:ea typeface="Avenir"/>
              <a:cs typeface="Avenir"/>
              <a:sym typeface="Avenir"/>
            </a:endParaRPr>
          </a:p>
          <a:p>
            <a:pPr marL="457200" lvl="0" indent="0" algn="l" rtl="0">
              <a:spcBef>
                <a:spcPts val="0"/>
              </a:spcBef>
              <a:spcAft>
                <a:spcPts val="0"/>
              </a:spcAft>
              <a:buNone/>
            </a:pPr>
            <a:endParaRPr sz="1600">
              <a:solidFill>
                <a:schemeClr val="dk1"/>
              </a:solidFill>
              <a:latin typeface="Avenir"/>
              <a:ea typeface="Avenir"/>
              <a:cs typeface="Avenir"/>
              <a:sym typeface="Avenir"/>
            </a:endParaRPr>
          </a:p>
          <a:p>
            <a:pPr marL="457200" lvl="0" indent="-330200" algn="l" rtl="0">
              <a:spcBef>
                <a:spcPts val="0"/>
              </a:spcBef>
              <a:spcAft>
                <a:spcPts val="0"/>
              </a:spcAft>
              <a:buSzPts val="1600"/>
              <a:buFont typeface="Avenir"/>
              <a:buChar char="●"/>
            </a:pPr>
            <a:r>
              <a:rPr lang="en-GB" sz="1600">
                <a:solidFill>
                  <a:schemeClr val="dk1"/>
                </a:solidFill>
                <a:latin typeface="Avenir"/>
                <a:ea typeface="Avenir"/>
                <a:cs typeface="Avenir"/>
                <a:sym typeface="Avenir"/>
              </a:rPr>
              <a:t>Network data</a:t>
            </a:r>
            <a:endParaRPr sz="1600">
              <a:solidFill>
                <a:schemeClr val="dk1"/>
              </a:solidFill>
              <a:latin typeface="Avenir"/>
              <a:ea typeface="Avenir"/>
              <a:cs typeface="Avenir"/>
              <a:sym typeface="Avenir"/>
            </a:endParaRPr>
          </a:p>
          <a:p>
            <a:pPr marL="457200" lvl="0" indent="0" algn="l" rtl="0">
              <a:spcBef>
                <a:spcPts val="0"/>
              </a:spcBef>
              <a:spcAft>
                <a:spcPts val="0"/>
              </a:spcAft>
              <a:buNone/>
            </a:pPr>
            <a:endParaRPr sz="1600">
              <a:solidFill>
                <a:schemeClr val="dk1"/>
              </a:solidFill>
              <a:latin typeface="Avenir"/>
              <a:ea typeface="Avenir"/>
              <a:cs typeface="Avenir"/>
              <a:sym typeface="Avenir"/>
            </a:endParaRPr>
          </a:p>
          <a:p>
            <a:pPr marL="457200" lvl="0" indent="-330200" algn="l" rtl="0">
              <a:spcBef>
                <a:spcPts val="0"/>
              </a:spcBef>
              <a:spcAft>
                <a:spcPts val="0"/>
              </a:spcAft>
              <a:buSzPts val="1600"/>
              <a:buFont typeface="Avenir"/>
              <a:buChar char="●"/>
            </a:pPr>
            <a:r>
              <a:rPr lang="en-GB" sz="1600">
                <a:solidFill>
                  <a:schemeClr val="dk1"/>
                </a:solidFill>
                <a:latin typeface="Avenir"/>
                <a:ea typeface="Avenir"/>
                <a:cs typeface="Avenir"/>
                <a:sym typeface="Avenir"/>
              </a:rPr>
              <a:t>Raster data</a:t>
            </a:r>
            <a:endParaRPr sz="1600">
              <a:solidFill>
                <a:schemeClr val="dk1"/>
              </a:solidFill>
              <a:latin typeface="Avenir"/>
              <a:ea typeface="Avenir"/>
              <a:cs typeface="Avenir"/>
              <a:sym typeface="Avenir"/>
            </a:endParaRPr>
          </a:p>
        </p:txBody>
      </p:sp>
      <p:pic>
        <p:nvPicPr>
          <p:cNvPr id="86" name="Google Shape;86;p18"/>
          <p:cNvPicPr preferRelativeResize="0"/>
          <p:nvPr/>
        </p:nvPicPr>
        <p:blipFill>
          <a:blip r:embed="rId3">
            <a:alphaModFix/>
          </a:blip>
          <a:stretch>
            <a:fillRect/>
          </a:stretch>
        </p:blipFill>
        <p:spPr>
          <a:xfrm>
            <a:off x="4572000" y="95075"/>
            <a:ext cx="4451800" cy="4845212"/>
          </a:xfrm>
          <a:prstGeom prst="rect">
            <a:avLst/>
          </a:prstGeom>
          <a:noFill/>
          <a:ln>
            <a:noFill/>
          </a:ln>
        </p:spPr>
      </p:pic>
      <p:pic>
        <p:nvPicPr>
          <p:cNvPr id="87" name="Google Shape;87;p18"/>
          <p:cNvPicPr preferRelativeResize="0"/>
          <p:nvPr/>
        </p:nvPicPr>
        <p:blipFill rotWithShape="1">
          <a:blip r:embed="rId4">
            <a:alphaModFix/>
          </a:blip>
          <a:srcRect l="869" t="8060" r="8534" b="1882"/>
          <a:stretch/>
        </p:blipFill>
        <p:spPr>
          <a:xfrm>
            <a:off x="475075" y="2495800"/>
            <a:ext cx="3420175" cy="2444474"/>
          </a:xfrm>
          <a:prstGeom prst="rect">
            <a:avLst/>
          </a:prstGeom>
          <a:noFill/>
          <a:ln>
            <a:noFill/>
          </a:ln>
        </p:spPr>
      </p:pic>
      <p:sp>
        <p:nvSpPr>
          <p:cNvPr id="88" name="Google Shape;88;p18"/>
          <p:cNvSpPr txBox="1"/>
          <p:nvPr/>
        </p:nvSpPr>
        <p:spPr>
          <a:xfrm>
            <a:off x="1012950" y="386675"/>
            <a:ext cx="28143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Geospatial data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p:nvPr/>
        </p:nvSpPr>
        <p:spPr>
          <a:xfrm>
            <a:off x="4314550" y="386675"/>
            <a:ext cx="46767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Python</a:t>
            </a:r>
            <a:endParaRPr/>
          </a:p>
        </p:txBody>
      </p:sp>
      <p:sp>
        <p:nvSpPr>
          <p:cNvPr id="94" name="Google Shape;94;p19"/>
          <p:cNvSpPr txBox="1"/>
          <p:nvPr/>
        </p:nvSpPr>
        <p:spPr>
          <a:xfrm>
            <a:off x="4314550" y="954750"/>
            <a:ext cx="4612200" cy="3139291"/>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Avenir"/>
              <a:buChar char="●"/>
            </a:pPr>
            <a:r>
              <a:rPr lang="en-GB" sz="1600" dirty="0">
                <a:solidFill>
                  <a:schemeClr val="dk1"/>
                </a:solidFill>
                <a:latin typeface="Avenir"/>
                <a:ea typeface="Avenir"/>
                <a:cs typeface="Avenir"/>
                <a:sym typeface="Avenir"/>
              </a:rPr>
              <a:t>Popular high-level programming language</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Easy-to-read</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Extensive and mature libraries</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Free and open-source</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Accessible</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Can be examined, modified, and improved</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Constantly evolving</a:t>
            </a:r>
            <a:endParaRPr sz="1600" dirty="0">
              <a:solidFill>
                <a:schemeClr val="dk1"/>
              </a:solidFill>
              <a:latin typeface="Avenir"/>
              <a:ea typeface="Avenir"/>
              <a:cs typeface="Avenir"/>
              <a:sym typeface="Avenir"/>
            </a:endParaRPr>
          </a:p>
        </p:txBody>
      </p:sp>
      <p:pic>
        <p:nvPicPr>
          <p:cNvPr id="95" name="Google Shape;95;p19"/>
          <p:cNvPicPr preferRelativeResize="0"/>
          <p:nvPr/>
        </p:nvPicPr>
        <p:blipFill>
          <a:blip r:embed="rId3">
            <a:alphaModFix/>
          </a:blip>
          <a:stretch>
            <a:fillRect/>
          </a:stretch>
        </p:blipFill>
        <p:spPr>
          <a:xfrm>
            <a:off x="150575" y="845325"/>
            <a:ext cx="4027013" cy="3452849"/>
          </a:xfrm>
          <a:prstGeom prst="rect">
            <a:avLst/>
          </a:prstGeom>
          <a:noFill/>
          <a:ln>
            <a:noFill/>
          </a:ln>
        </p:spPr>
      </p:pic>
      <p:pic>
        <p:nvPicPr>
          <p:cNvPr id="96" name="Google Shape;96;p19"/>
          <p:cNvPicPr preferRelativeResize="0"/>
          <p:nvPr/>
        </p:nvPicPr>
        <p:blipFill rotWithShape="1">
          <a:blip r:embed="rId4">
            <a:alphaModFix/>
          </a:blip>
          <a:srcRect r="72195"/>
          <a:stretch/>
        </p:blipFill>
        <p:spPr>
          <a:xfrm>
            <a:off x="7598678" y="3600000"/>
            <a:ext cx="1328076" cy="1417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Git and GitHub</a:t>
            </a:r>
            <a:endParaRPr/>
          </a:p>
        </p:txBody>
      </p:sp>
      <p:sp>
        <p:nvSpPr>
          <p:cNvPr id="102" name="Google Shape;102;p20"/>
          <p:cNvSpPr txBox="1"/>
          <p:nvPr/>
        </p:nvSpPr>
        <p:spPr>
          <a:xfrm>
            <a:off x="229775" y="954750"/>
            <a:ext cx="7270500" cy="38790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Git</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b="1" dirty="0">
                <a:solidFill>
                  <a:schemeClr val="dk1"/>
                </a:solidFill>
                <a:latin typeface="Avenir"/>
                <a:ea typeface="Avenir"/>
                <a:cs typeface="Avenir"/>
                <a:sym typeface="Avenir"/>
              </a:rPr>
              <a:t>Version control</a:t>
            </a:r>
            <a:r>
              <a:rPr lang="en-GB" sz="1600" dirty="0">
                <a:solidFill>
                  <a:schemeClr val="dk1"/>
                </a:solidFill>
                <a:latin typeface="Avenir"/>
                <a:ea typeface="Avenir"/>
                <a:cs typeface="Avenir"/>
                <a:sym typeface="Avenir"/>
              </a:rPr>
              <a:t> software for tracking changes to a set of files</a:t>
            </a:r>
            <a:endParaRPr sz="1600" dirty="0">
              <a:solidFill>
                <a:schemeClr val="dk1"/>
              </a:solidFill>
              <a:latin typeface="Avenir"/>
              <a:ea typeface="Avenir"/>
              <a:cs typeface="Avenir"/>
              <a:sym typeface="Avenir"/>
            </a:endParaRPr>
          </a:p>
          <a:p>
            <a:pPr marL="45720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GitHub</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A cloud-based Git repository hosting service</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Makes it easier to coordinate work among programmers collaboratively developing source code during software development</a:t>
            </a:r>
            <a:endParaRPr sz="1600" dirty="0">
              <a:solidFill>
                <a:schemeClr val="dk1"/>
              </a:solidFill>
              <a:latin typeface="Avenir"/>
              <a:ea typeface="Avenir"/>
              <a:cs typeface="Avenir"/>
              <a:sym typeface="Avenir"/>
            </a:endParaRPr>
          </a:p>
          <a:p>
            <a:pPr marL="91440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Python and projects that use Python (e.g. matplotlib) are all maintained and developed by a community of scientists and programmers on GitHub</a:t>
            </a:r>
            <a:endParaRPr sz="1600"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An active, up-to-date GitHub profile, with contributions to open-source project is a great way to provide evidence of skills  </a:t>
            </a:r>
            <a:endParaRPr sz="1600" dirty="0">
              <a:solidFill>
                <a:schemeClr val="dk1"/>
              </a:solidFill>
              <a:latin typeface="Avenir"/>
              <a:ea typeface="Avenir"/>
              <a:cs typeface="Avenir"/>
              <a:sym typeface="Avenir"/>
            </a:endParaRPr>
          </a:p>
        </p:txBody>
      </p:sp>
      <p:pic>
        <p:nvPicPr>
          <p:cNvPr id="103" name="Google Shape;103;p20"/>
          <p:cNvPicPr preferRelativeResize="0"/>
          <p:nvPr/>
        </p:nvPicPr>
        <p:blipFill>
          <a:blip r:embed="rId3">
            <a:alphaModFix/>
          </a:blip>
          <a:stretch>
            <a:fillRect/>
          </a:stretch>
        </p:blipFill>
        <p:spPr>
          <a:xfrm>
            <a:off x="7550375" y="3590525"/>
            <a:ext cx="1440824" cy="1440824"/>
          </a:xfrm>
          <a:prstGeom prst="rect">
            <a:avLst/>
          </a:prstGeom>
          <a:noFill/>
          <a:ln>
            <a:noFill/>
          </a:ln>
        </p:spPr>
      </p:pic>
      <p:pic>
        <p:nvPicPr>
          <p:cNvPr id="104" name="Google Shape;104;p20"/>
          <p:cNvPicPr preferRelativeResize="0"/>
          <p:nvPr/>
        </p:nvPicPr>
        <p:blipFill>
          <a:blip r:embed="rId4">
            <a:alphaModFix/>
          </a:blip>
          <a:stretch>
            <a:fillRect/>
          </a:stretch>
        </p:blipFill>
        <p:spPr>
          <a:xfrm>
            <a:off x="7238898" y="115697"/>
            <a:ext cx="1752300" cy="175564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Course schedule</a:t>
            </a:r>
            <a:endParaRPr/>
          </a:p>
        </p:txBody>
      </p:sp>
      <p:sp>
        <p:nvSpPr>
          <p:cNvPr id="118" name="Google Shape;118;p22"/>
          <p:cNvSpPr txBox="1"/>
          <p:nvPr/>
        </p:nvSpPr>
        <p:spPr>
          <a:xfrm>
            <a:off x="229775" y="954750"/>
            <a:ext cx="8077200" cy="2154406"/>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Avenir"/>
              <a:buChar char="●"/>
            </a:pPr>
            <a:r>
              <a:rPr lang="en-GB" sz="1600" b="1" dirty="0">
                <a:solidFill>
                  <a:schemeClr val="dk1"/>
                </a:solidFill>
                <a:latin typeface="Avenir"/>
                <a:ea typeface="Avenir"/>
                <a:cs typeface="Avenir"/>
                <a:sym typeface="Avenir"/>
              </a:rPr>
              <a:t>Lectures:</a:t>
            </a:r>
            <a:r>
              <a:rPr lang="en-GB" sz="1600" dirty="0">
                <a:solidFill>
                  <a:schemeClr val="dk1"/>
                </a:solidFill>
                <a:latin typeface="Avenir"/>
                <a:ea typeface="Avenir"/>
                <a:cs typeface="Avenir"/>
                <a:sym typeface="Avenir"/>
              </a:rPr>
              <a:t> Monday 2pm in 471 MCK</a:t>
            </a: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Eight lectures</a:t>
            </a: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Holiday on Jan 16</a:t>
            </a:r>
            <a:endParaRPr sz="1600" dirty="0">
              <a:solidFill>
                <a:schemeClr val="dk1"/>
              </a:solidFill>
              <a:latin typeface="Avenir"/>
              <a:ea typeface="Avenir"/>
              <a:cs typeface="Avenir"/>
              <a:sym typeface="Avenir"/>
            </a:endParaRPr>
          </a:p>
          <a:p>
            <a:pPr marL="45720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b="1" dirty="0">
                <a:solidFill>
                  <a:schemeClr val="dk1"/>
                </a:solidFill>
                <a:latin typeface="Avenir"/>
                <a:ea typeface="Avenir"/>
                <a:cs typeface="Avenir"/>
                <a:sym typeface="Avenir"/>
              </a:rPr>
              <a:t>Labs:</a:t>
            </a:r>
            <a:r>
              <a:rPr lang="en-GB" sz="1600" dirty="0">
                <a:solidFill>
                  <a:schemeClr val="dk1"/>
                </a:solidFill>
                <a:latin typeface="Avenir"/>
                <a:ea typeface="Avenir"/>
                <a:cs typeface="Avenir"/>
                <a:sym typeface="Avenir"/>
              </a:rPr>
              <a:t> Fridays @ 10am </a:t>
            </a:r>
            <a:r>
              <a:rPr lang="en-GB" sz="1600" u="sng" dirty="0">
                <a:solidFill>
                  <a:schemeClr val="dk1"/>
                </a:solidFill>
                <a:latin typeface="Avenir"/>
                <a:ea typeface="Avenir"/>
                <a:cs typeface="Avenir"/>
                <a:sym typeface="Avenir"/>
              </a:rPr>
              <a:t>or</a:t>
            </a:r>
            <a:r>
              <a:rPr lang="en-GB" sz="1600" dirty="0">
                <a:solidFill>
                  <a:schemeClr val="dk1"/>
                </a:solidFill>
                <a:latin typeface="Avenir"/>
                <a:ea typeface="Avenir"/>
                <a:cs typeface="Avenir"/>
                <a:sym typeface="Avenir"/>
              </a:rPr>
              <a:t> noon in 442 MCK</a:t>
            </a:r>
            <a:endParaRPr sz="1600" b="1" dirty="0">
              <a:solidFill>
                <a:schemeClr val="dk1"/>
              </a:solidFill>
              <a:highlight>
                <a:srgbClr val="FFFF00"/>
              </a:highlight>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Seven labs</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Two labs to concentrate on final project</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Class presentations in Week 10</a:t>
            </a:r>
            <a:endParaRPr sz="1600" dirty="0">
              <a:solidFill>
                <a:schemeClr val="dk1"/>
              </a:solidFill>
              <a:latin typeface="Avenir"/>
              <a:ea typeface="Avenir"/>
              <a:cs typeface="Avenir"/>
              <a:sym typeface="Aveni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3"/>
          <p:cNvSpPr txBox="1"/>
          <p:nvPr/>
        </p:nvSpPr>
        <p:spPr>
          <a:xfrm>
            <a:off x="936750" y="386675"/>
            <a:ext cx="7270500" cy="736069"/>
          </a:xfrm>
          <a:prstGeom prst="rect">
            <a:avLst/>
          </a:prstGeom>
          <a:noFill/>
          <a:ln>
            <a:noFill/>
          </a:ln>
        </p:spPr>
        <p:txBody>
          <a:bodyPr spcFirstLastPara="1" wrap="square" lIns="91425" tIns="91425" rIns="91425" bIns="91425" anchor="t" anchorCtr="0">
            <a:spAutoFit/>
          </a:bodyPr>
          <a:lstStyle/>
          <a:p>
            <a:pPr marL="0" lvl="0" indent="0" algn="ctr" rtl="0">
              <a:lnSpc>
                <a:spcPct val="125454"/>
              </a:lnSpc>
              <a:spcAft>
                <a:spcPts val="700"/>
              </a:spcAft>
              <a:buNone/>
            </a:pPr>
            <a:r>
              <a:rPr lang="en-GB" sz="2400">
                <a:latin typeface="Avenir"/>
                <a:ea typeface="Avenir"/>
                <a:cs typeface="Avenir"/>
                <a:sym typeface="Avenir"/>
              </a:rPr>
              <a:t>Course evaluation</a:t>
            </a:r>
            <a:endParaRPr/>
          </a:p>
        </p:txBody>
      </p:sp>
      <p:sp>
        <p:nvSpPr>
          <p:cNvPr id="124" name="Google Shape;124;p23"/>
          <p:cNvSpPr txBox="1"/>
          <p:nvPr/>
        </p:nvSpPr>
        <p:spPr>
          <a:xfrm>
            <a:off x="229775" y="954750"/>
            <a:ext cx="8077200" cy="26475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Lab assignments (45%) due every </a:t>
            </a:r>
            <a:r>
              <a:rPr lang="en-GB" sz="1600" b="1" dirty="0">
                <a:solidFill>
                  <a:schemeClr val="dk1"/>
                </a:solidFill>
                <a:latin typeface="Avenir"/>
                <a:ea typeface="Avenir"/>
                <a:cs typeface="Avenir"/>
                <a:sym typeface="Avenir"/>
              </a:rPr>
              <a:t>Friday 11:59 pm</a:t>
            </a:r>
            <a:endParaRPr sz="1600" b="1"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Final project (45%) </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Presentations due </a:t>
            </a:r>
            <a:r>
              <a:rPr lang="en-GB" sz="1600" b="1" dirty="0">
                <a:solidFill>
                  <a:schemeClr val="dk1"/>
                </a:solidFill>
                <a:latin typeface="Avenir"/>
                <a:ea typeface="Avenir"/>
                <a:cs typeface="Avenir"/>
                <a:sym typeface="Avenir"/>
              </a:rPr>
              <a:t>March 13, 11:59 pm</a:t>
            </a:r>
            <a:endParaRPr sz="1600" b="1"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Write-ups due </a:t>
            </a:r>
            <a:r>
              <a:rPr lang="en-GB" sz="1600" b="1" dirty="0">
                <a:solidFill>
                  <a:schemeClr val="dk1"/>
                </a:solidFill>
                <a:latin typeface="Avenir"/>
                <a:ea typeface="Avenir"/>
                <a:cs typeface="Avenir"/>
                <a:sym typeface="Avenir"/>
              </a:rPr>
              <a:t>March 17, 11:59pm</a:t>
            </a:r>
            <a:endParaRPr sz="1600" b="1" dirty="0">
              <a:solidFill>
                <a:schemeClr val="dk1"/>
              </a:solidFill>
              <a:latin typeface="Avenir"/>
              <a:ea typeface="Avenir"/>
              <a:cs typeface="Avenir"/>
              <a:sym typeface="Avenir"/>
            </a:endParaRPr>
          </a:p>
          <a:p>
            <a:pPr marL="0" lvl="0" indent="0" algn="l" rtl="0">
              <a:spcBef>
                <a:spcPts val="0"/>
              </a:spcBef>
              <a:spcAft>
                <a:spcPts val="0"/>
              </a:spcAft>
              <a:buNone/>
            </a:pPr>
            <a:endParaRPr sz="1600" dirty="0">
              <a:solidFill>
                <a:schemeClr val="dk1"/>
              </a:solidFill>
              <a:latin typeface="Avenir"/>
              <a:ea typeface="Avenir"/>
              <a:cs typeface="Avenir"/>
              <a:sym typeface="Avenir"/>
            </a:endParaRPr>
          </a:p>
          <a:p>
            <a:pPr marL="457200" lvl="0"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Participation (10%)</a:t>
            </a:r>
            <a:endParaRPr sz="1600" dirty="0">
              <a:solidFill>
                <a:schemeClr val="dk1"/>
              </a:solidFill>
              <a:latin typeface="Avenir"/>
              <a:ea typeface="Avenir"/>
              <a:cs typeface="Avenir"/>
              <a:sym typeface="Avenir"/>
            </a:endParaRPr>
          </a:p>
          <a:p>
            <a:pPr marL="914400" lvl="1" indent="-330200" algn="l" rtl="0">
              <a:spcBef>
                <a:spcPts val="0"/>
              </a:spcBef>
              <a:spcAft>
                <a:spcPts val="0"/>
              </a:spcAft>
              <a:buClr>
                <a:schemeClr val="dk1"/>
              </a:buClr>
              <a:buSzPts val="1600"/>
              <a:buFont typeface="Avenir"/>
              <a:buChar char="○"/>
            </a:pPr>
            <a:r>
              <a:rPr lang="en-GB" sz="1600" dirty="0">
                <a:solidFill>
                  <a:schemeClr val="dk1"/>
                </a:solidFill>
                <a:latin typeface="Avenir"/>
                <a:ea typeface="Avenir"/>
                <a:cs typeface="Avenir"/>
                <a:sym typeface="Avenir"/>
              </a:rPr>
              <a:t>Credit can be earned through attendance in lectures, participation in class discussion (both virtual and in-person), visiting Professor and GE during office hours, and helping other students in labs. </a:t>
            </a:r>
            <a:endParaRPr sz="1600" b="1" dirty="0">
              <a:solidFill>
                <a:schemeClr val="dk1"/>
              </a:solidFill>
              <a:latin typeface="Avenir"/>
              <a:ea typeface="Avenir"/>
              <a:cs typeface="Avenir"/>
              <a:sym typeface="Aveni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8344</TotalTime>
  <Words>1498</Words>
  <Application>Microsoft Macintosh PowerPoint</Application>
  <PresentationFormat>On-screen Show (16:9)</PresentationFormat>
  <Paragraphs>209</Paragraphs>
  <Slides>28</Slides>
  <Notes>27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Avenir</vt:lpstr>
      <vt:lpstr>Avenir Book</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Johnny Ryan</cp:lastModifiedBy>
  <cp:revision>18</cp:revision>
  <dcterms:modified xsi:type="dcterms:W3CDTF">2023-01-09T17:58:42Z</dcterms:modified>
</cp:coreProperties>
</file>